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36"/>
  </p:notesMasterIdLst>
  <p:handoutMasterIdLst>
    <p:handoutMasterId r:id="rId37"/>
  </p:handoutMasterIdLst>
  <p:sldIdLst>
    <p:sldId id="466" r:id="rId5"/>
    <p:sldId id="439" r:id="rId6"/>
    <p:sldId id="468" r:id="rId7"/>
    <p:sldId id="344" r:id="rId8"/>
    <p:sldId id="364" r:id="rId9"/>
    <p:sldId id="379" r:id="rId10"/>
    <p:sldId id="416" r:id="rId11"/>
    <p:sldId id="469" r:id="rId12"/>
    <p:sldId id="470" r:id="rId13"/>
    <p:sldId id="488" r:id="rId14"/>
    <p:sldId id="485" r:id="rId15"/>
    <p:sldId id="382" r:id="rId16"/>
    <p:sldId id="471" r:id="rId17"/>
    <p:sldId id="472" r:id="rId18"/>
    <p:sldId id="473" r:id="rId19"/>
    <p:sldId id="489" r:id="rId20"/>
    <p:sldId id="486" r:id="rId21"/>
    <p:sldId id="475" r:id="rId22"/>
    <p:sldId id="476" r:id="rId23"/>
    <p:sldId id="477" r:id="rId24"/>
    <p:sldId id="478" r:id="rId25"/>
    <p:sldId id="479" r:id="rId26"/>
    <p:sldId id="490" r:id="rId27"/>
    <p:sldId id="487" r:id="rId28"/>
    <p:sldId id="481" r:id="rId29"/>
    <p:sldId id="482" r:id="rId30"/>
    <p:sldId id="483" r:id="rId31"/>
    <p:sldId id="388" r:id="rId32"/>
    <p:sldId id="484" r:id="rId33"/>
    <p:sldId id="413" r:id="rId34"/>
    <p:sldId id="265" r:id="rId35"/>
  </p:sldIdLst>
  <p:sldSz cx="12195175" cy="6858000"/>
  <p:notesSz cx="6797675" cy="9928225"/>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00195A"/>
    <a:srgbClr val="0F46A7"/>
    <a:srgbClr val="970A82"/>
    <a:srgbClr val="FF3399"/>
    <a:srgbClr val="FF0000"/>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152687-DCCD-3E47-8A26-07E578C7A1E5}" v="24" dt="2020-06-11T10:36:27.612"/>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69095" autoAdjust="0"/>
  </p:normalViewPr>
  <p:slideViewPr>
    <p:cSldViewPr snapToGrid="0" showGuides="1">
      <p:cViewPr varScale="1">
        <p:scale>
          <a:sx n="84" d="100"/>
          <a:sy n="84" d="100"/>
        </p:scale>
        <p:origin x="510" y="84"/>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430091"/>
            <a:ext cx="2945659" cy="496411"/>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9875" y="665163"/>
            <a:ext cx="6257925" cy="35194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473523"/>
            <a:ext cx="5709333" cy="49549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31497" y="9702084"/>
            <a:ext cx="934681" cy="222970"/>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1892447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Tree>
    <p:extLst>
      <p:ext uri="{BB962C8B-B14F-4D97-AF65-F5344CB8AC3E}">
        <p14:creationId xmlns:p14="http://schemas.microsoft.com/office/powerpoint/2010/main" val="2878242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Tree>
    <p:extLst>
      <p:ext uri="{BB962C8B-B14F-4D97-AF65-F5344CB8AC3E}">
        <p14:creationId xmlns:p14="http://schemas.microsoft.com/office/powerpoint/2010/main" val="3277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IN" dirty="0">
                <a:cs typeface="Calibri"/>
              </a:rPr>
              <a:t>Icons </a:t>
            </a:r>
            <a:r>
              <a:rPr lang="en-IN" dirty="0"/>
              <a:t>can be effective when they are used to improve visual interest and </a:t>
            </a:r>
            <a:r>
              <a:rPr lang="en-IN" b="1" dirty="0"/>
              <a:t>grab the user’s attention.</a:t>
            </a:r>
            <a:endParaRPr lang="en-US" dirty="0">
              <a:cs typeface="Calibri"/>
            </a:endParaRPr>
          </a:p>
          <a:p>
            <a:pPr marL="171450" indent="-171450">
              <a:buFont typeface="Arial"/>
              <a:buChar char="•"/>
            </a:pPr>
            <a:r>
              <a:rPr lang="en-IN" dirty="0"/>
              <a:t>Icons to be used when there is a space constraint like in toolbars or contextual menu, palettes, and so on to display many icons in a relatively small space</a:t>
            </a:r>
            <a:endParaRPr lang="en-IN" dirty="0">
              <a:cs typeface="Calibri"/>
            </a:endParaRPr>
          </a:p>
          <a:p>
            <a:pPr marL="171450" indent="-171450">
              <a:buFont typeface="Arial"/>
              <a:buChar char="•"/>
            </a:pPr>
            <a:r>
              <a:rPr lang="en-IN" dirty="0"/>
              <a:t>Provide </a:t>
            </a:r>
            <a:r>
              <a:rPr lang="en-IN" b="1" dirty="0"/>
              <a:t>Functionality and Feedback.</a:t>
            </a:r>
            <a:r>
              <a:rPr lang="en-IN" dirty="0"/>
              <a:t> Imagine a video player with the words play and pause compared to the icons currently used. Icons allow us to </a:t>
            </a:r>
            <a:r>
              <a:rPr lang="en-IN" b="1" dirty="0"/>
              <a:t>communicate an idea quickly</a:t>
            </a:r>
            <a:endParaRPr lang="en-IN" dirty="0"/>
          </a:p>
          <a:p>
            <a:r>
              <a:rPr lang="en-IN" dirty="0">
                <a:cs typeface="Calibri"/>
              </a:rPr>
              <a:t>Pair complex action icon or unfamiliar icons with text</a:t>
            </a:r>
          </a:p>
        </p:txBody>
      </p:sp>
      <p:sp>
        <p:nvSpPr>
          <p:cNvPr id="4" name="Slide Number Placeholder 3"/>
          <p:cNvSpPr>
            <a:spLocks noGrp="1"/>
          </p:cNvSpPr>
          <p:nvPr>
            <p:ph type="sldNum" sz="quarter" idx="5"/>
          </p:nvPr>
        </p:nvSpPr>
        <p:spPr/>
        <p:txBody>
          <a:bodyPr/>
          <a:lstStyle/>
          <a:p>
            <a:fld id="{7D8C2C35-2B8A-446E-BEC0-FD36716C29AC}" type="slidenum">
              <a:rPr lang="de-DE" smtClean="0"/>
              <a:pPr/>
              <a:t>18</a:t>
            </a:fld>
            <a:endParaRPr lang="de-DE" dirty="0"/>
          </a:p>
        </p:txBody>
      </p:sp>
    </p:spTree>
    <p:extLst>
      <p:ext uri="{BB962C8B-B14F-4D97-AF65-F5344CB8AC3E}">
        <p14:creationId xmlns:p14="http://schemas.microsoft.com/office/powerpoint/2010/main" val="351514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cs typeface="Calibri"/>
              </a:rPr>
              <a:t>Helps users to not loose track of what they are currently doing.</a:t>
            </a:r>
          </a:p>
        </p:txBody>
      </p:sp>
      <p:sp>
        <p:nvSpPr>
          <p:cNvPr id="4" name="Slide Number Placeholder 3"/>
          <p:cNvSpPr>
            <a:spLocks noGrp="1"/>
          </p:cNvSpPr>
          <p:nvPr>
            <p:ph type="sldNum" sz="quarter" idx="5"/>
          </p:nvPr>
        </p:nvSpPr>
        <p:spPr/>
        <p:txBody>
          <a:bodyPr/>
          <a:lstStyle/>
          <a:p>
            <a:fld id="{7D8C2C35-2B8A-446E-BEC0-FD36716C29AC}" type="slidenum">
              <a:rPr lang="de-DE" smtClean="0"/>
              <a:pPr/>
              <a:t>19</a:t>
            </a:fld>
            <a:endParaRPr lang="de-DE" dirty="0"/>
          </a:p>
        </p:txBody>
      </p:sp>
    </p:spTree>
    <p:extLst>
      <p:ext uri="{BB962C8B-B14F-4D97-AF65-F5344CB8AC3E}">
        <p14:creationId xmlns:p14="http://schemas.microsoft.com/office/powerpoint/2010/main" val="356612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IN" dirty="0"/>
              <a:t>Known Web Patterns – Web patterns are universally accepted and users have a mental model for it because of various web and mobile interactions. For example we recognise hamburger menu from our experience with mobile apps. We recognise user icon because of our experience with social media websites </a:t>
            </a:r>
            <a:r>
              <a:rPr lang="en-IN" dirty="0" err="1"/>
              <a:t>liek</a:t>
            </a:r>
            <a:r>
              <a:rPr lang="en-IN" dirty="0"/>
              <a:t> </a:t>
            </a:r>
            <a:r>
              <a:rPr lang="en-IN" dirty="0" err="1"/>
              <a:t>facebook</a:t>
            </a:r>
            <a:r>
              <a:rPr lang="en-IN" dirty="0"/>
              <a:t>, </a:t>
            </a:r>
            <a:r>
              <a:rPr lang="en-IN" dirty="0" err="1"/>
              <a:t>instagram</a:t>
            </a:r>
            <a:r>
              <a:rPr lang="en-IN" dirty="0"/>
              <a:t>, </a:t>
            </a:r>
            <a:r>
              <a:rPr lang="en-IN" dirty="0" err="1"/>
              <a:t>linkedin</a:t>
            </a:r>
            <a:r>
              <a:rPr lang="en-IN" dirty="0"/>
              <a:t> etc where a user icon holds profile info.</a:t>
            </a:r>
            <a:endParaRPr lang="en-US" dirty="0"/>
          </a:p>
          <a:p>
            <a:endParaRPr lang="en-IN" dirty="0">
              <a:cs typeface="Calibri"/>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20</a:t>
            </a:fld>
            <a:endParaRPr lang="de-DE" dirty="0"/>
          </a:p>
        </p:txBody>
      </p:sp>
    </p:spTree>
    <p:extLst>
      <p:ext uri="{BB962C8B-B14F-4D97-AF65-F5344CB8AC3E}">
        <p14:creationId xmlns:p14="http://schemas.microsoft.com/office/powerpoint/2010/main" val="414674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IN" dirty="0">
                <a:cs typeface="Calibri"/>
              </a:rPr>
              <a:t>For commonly used workflows and scenarios reuse and maintain the same pattern within the application. For example share and save is a common scenario that may come in multiple places within your application. Do not create different ways for performing the action, instead maintain the same pattern for the same workflows.</a:t>
            </a:r>
          </a:p>
          <a:p>
            <a:endParaRPr lang="en-IN" dirty="0">
              <a:cs typeface="Calibri"/>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21</a:t>
            </a:fld>
            <a:endParaRPr lang="de-DE" dirty="0"/>
          </a:p>
        </p:txBody>
      </p:sp>
    </p:spTree>
    <p:extLst>
      <p:ext uri="{BB962C8B-B14F-4D97-AF65-F5344CB8AC3E}">
        <p14:creationId xmlns:p14="http://schemas.microsoft.com/office/powerpoint/2010/main" val="1000332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dirty="0"/>
              <a:t>For mobile apps as well, make use of established mobile behaviors and interactions like pull to refresh. This is a common mobile behavior universally accepted. Apart from replying on established mobile behaviors also respect existing OS patterns like in iOS, a swipe gesture reveals quick actions, and build around these patterns for better memorability. </a:t>
            </a:r>
          </a:p>
          <a:p>
            <a:endParaRPr lang="en-IN" dirty="0">
              <a:cs typeface="Calibri"/>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22</a:t>
            </a:fld>
            <a:endParaRPr lang="de-DE" dirty="0"/>
          </a:p>
        </p:txBody>
      </p:sp>
    </p:spTree>
    <p:extLst>
      <p:ext uri="{BB962C8B-B14F-4D97-AF65-F5344CB8AC3E}">
        <p14:creationId xmlns:p14="http://schemas.microsoft.com/office/powerpoint/2010/main" val="3100592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23</a:t>
            </a:fld>
            <a:endParaRPr lang="de-DE" dirty="0"/>
          </a:p>
        </p:txBody>
      </p:sp>
    </p:spTree>
    <p:extLst>
      <p:ext uri="{BB962C8B-B14F-4D97-AF65-F5344CB8AC3E}">
        <p14:creationId xmlns:p14="http://schemas.microsoft.com/office/powerpoint/2010/main" val="2314192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24</a:t>
            </a:fld>
            <a:endParaRPr lang="de-DE" dirty="0"/>
          </a:p>
        </p:txBody>
      </p:sp>
    </p:spTree>
    <p:extLst>
      <p:ext uri="{BB962C8B-B14F-4D97-AF65-F5344CB8AC3E}">
        <p14:creationId xmlns:p14="http://schemas.microsoft.com/office/powerpoint/2010/main" val="11403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Celebrating your user, talks about acknowledging different user roles, user’s effort and the progress made which in turn leads to greater user engagement and user satisfaction. Once acknowledged, users feel encouraged to perform the task again and again. This also instills the value and impact of the product in the users' mind, which also contributes to user satisfaction.</a:t>
            </a:r>
          </a:p>
        </p:txBody>
      </p:sp>
      <p:sp>
        <p:nvSpPr>
          <p:cNvPr id="4" name="Slide Number Placeholder 3"/>
          <p:cNvSpPr>
            <a:spLocks noGrp="1"/>
          </p:cNvSpPr>
          <p:nvPr>
            <p:ph type="sldNum" sz="quarter" idx="5"/>
          </p:nvPr>
        </p:nvSpPr>
        <p:spPr/>
        <p:txBody>
          <a:bodyPr/>
          <a:lstStyle/>
          <a:p>
            <a:fld id="{7D8C2C35-2B8A-446E-BEC0-FD36716C29AC}" type="slidenum">
              <a:rPr lang="de-DE" smtClean="0"/>
              <a:pPr/>
              <a:t>25</a:t>
            </a:fld>
            <a:endParaRPr lang="de-DE" dirty="0"/>
          </a:p>
        </p:txBody>
      </p:sp>
    </p:spTree>
    <p:extLst>
      <p:ext uri="{BB962C8B-B14F-4D97-AF65-F5344CB8AC3E}">
        <p14:creationId xmlns:p14="http://schemas.microsoft.com/office/powerpoint/2010/main" val="112124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
        <p:nvSpPr>
          <p:cNvPr id="9" name="Slide Image Placeholder 8"/>
          <p:cNvSpPr>
            <a:spLocks noGrp="1" noRot="1" noChangeAspect="1"/>
          </p:cNvSpPr>
          <p:nvPr>
            <p:ph type="sldImg"/>
          </p:nvPr>
        </p:nvSpPr>
        <p:spPr>
          <a:xfrm>
            <a:off x="269875" y="665163"/>
            <a:ext cx="6257925" cy="3519487"/>
          </a:xfrm>
        </p:spPr>
      </p:sp>
      <p:sp>
        <p:nvSpPr>
          <p:cNvPr id="10" name="Notes Placeholder 9"/>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79621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pc="-15" dirty="0">
                <a:solidFill>
                  <a:schemeClr val="bg1"/>
                </a:solidFill>
                <a:latin typeface="+mn-lt"/>
                <a:cs typeface="Arial"/>
              </a:rPr>
              <a:t>User satisfaction is hard to sustain over long, tedious workflows or tasks. Break down complex tasks and workflows into small, manageable chunks and create continual moments of satisfaction. </a:t>
            </a:r>
          </a:p>
        </p:txBody>
      </p:sp>
      <p:sp>
        <p:nvSpPr>
          <p:cNvPr id="4" name="Slide Number Placeholder 3"/>
          <p:cNvSpPr>
            <a:spLocks noGrp="1"/>
          </p:cNvSpPr>
          <p:nvPr>
            <p:ph type="sldNum" sz="quarter" idx="5"/>
          </p:nvPr>
        </p:nvSpPr>
        <p:spPr/>
        <p:txBody>
          <a:bodyPr/>
          <a:lstStyle/>
          <a:p>
            <a:fld id="{7D8C2C35-2B8A-446E-BEC0-FD36716C29AC}" type="slidenum">
              <a:rPr lang="de-DE" smtClean="0"/>
              <a:pPr/>
              <a:t>26</a:t>
            </a:fld>
            <a:endParaRPr lang="de-DE" dirty="0"/>
          </a:p>
        </p:txBody>
      </p:sp>
    </p:spTree>
    <p:extLst>
      <p:ext uri="{BB962C8B-B14F-4D97-AF65-F5344CB8AC3E}">
        <p14:creationId xmlns:p14="http://schemas.microsoft.com/office/powerpoint/2010/main" val="740113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want to touch upon metrics</a:t>
            </a:r>
          </a:p>
        </p:txBody>
      </p:sp>
      <p:sp>
        <p:nvSpPr>
          <p:cNvPr id="4" name="Slide Number Placeholder 3"/>
          <p:cNvSpPr>
            <a:spLocks noGrp="1"/>
          </p:cNvSpPr>
          <p:nvPr>
            <p:ph type="sldNum" sz="quarter" idx="5"/>
          </p:nvPr>
        </p:nvSpPr>
        <p:spPr/>
        <p:txBody>
          <a:bodyPr/>
          <a:lstStyle/>
          <a:p>
            <a:fld id="{7D8C2C35-2B8A-446E-BEC0-FD36716C29AC}" type="slidenum">
              <a:rPr lang="de-DE" smtClean="0"/>
              <a:pPr/>
              <a:t>27</a:t>
            </a:fld>
            <a:endParaRPr lang="de-DE" dirty="0"/>
          </a:p>
        </p:txBody>
      </p:sp>
    </p:spTree>
    <p:extLst>
      <p:ext uri="{BB962C8B-B14F-4D97-AF65-F5344CB8AC3E}">
        <p14:creationId xmlns:p14="http://schemas.microsoft.com/office/powerpoint/2010/main" val="3760368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31</a:t>
            </a:fld>
            <a:endParaRPr lang="de-DE" dirty="0"/>
          </a:p>
        </p:txBody>
      </p:sp>
      <p:sp>
        <p:nvSpPr>
          <p:cNvPr id="6" name="Slide Image Placeholder 5"/>
          <p:cNvSpPr>
            <a:spLocks noGrp="1" noRot="1" noChangeAspect="1"/>
          </p:cNvSpPr>
          <p:nvPr>
            <p:ph type="sldImg"/>
          </p:nvPr>
        </p:nvSpPr>
        <p:spPr>
          <a:xfrm>
            <a:off x="269875" y="665163"/>
            <a:ext cx="6257925" cy="3519487"/>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127807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145829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Tree>
    <p:extLst>
      <p:ext uri="{BB962C8B-B14F-4D97-AF65-F5344CB8AC3E}">
        <p14:creationId xmlns:p14="http://schemas.microsoft.com/office/powerpoint/2010/main" val="2152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IN" dirty="0">
                <a:solidFill>
                  <a:schemeClr val="bg1"/>
                </a:solidFill>
              </a:rPr>
              <a:t>For each step in your user experience flow, consider the following:</a:t>
            </a:r>
            <a:endParaRPr lang="en-US" dirty="0">
              <a:solidFill>
                <a:schemeClr val="bg1"/>
              </a:solidFill>
            </a:endParaRPr>
          </a:p>
          <a:p>
            <a:pPr>
              <a:defRPr/>
            </a:pPr>
            <a:r>
              <a:rPr lang="en-IN" dirty="0">
                <a:solidFill>
                  <a:schemeClr val="bg1"/>
                </a:solidFill>
              </a:rPr>
              <a:t>Is there a way to make this task </a:t>
            </a:r>
            <a:r>
              <a:rPr lang="en-IN" b="1" dirty="0">
                <a:solidFill>
                  <a:schemeClr val="bg1"/>
                </a:solidFill>
              </a:rPr>
              <a:t>simpler</a:t>
            </a:r>
            <a:r>
              <a:rPr lang="en-IN" dirty="0">
                <a:solidFill>
                  <a:schemeClr val="bg1"/>
                </a:solidFill>
              </a:rPr>
              <a:t> for users? Are we giving users too much information that might be </a:t>
            </a:r>
            <a:r>
              <a:rPr lang="en-IN" b="1" dirty="0">
                <a:solidFill>
                  <a:schemeClr val="bg1"/>
                </a:solidFill>
              </a:rPr>
              <a:t>confusing</a:t>
            </a:r>
            <a:r>
              <a:rPr lang="en-IN" dirty="0">
                <a:solidFill>
                  <a:schemeClr val="bg1"/>
                </a:solidFill>
              </a:rPr>
              <a:t>? Users equate simplicity to efficiency. When a workflow is simple, its easily relatable and efficient.</a:t>
            </a:r>
            <a:endParaRPr lang="en-US" dirty="0">
              <a:solidFill>
                <a:schemeClr val="bg1"/>
              </a:solidFill>
            </a:endParaRPr>
          </a:p>
          <a:p>
            <a:pPr>
              <a:defRPr/>
            </a:pPr>
            <a:endParaRPr lang="en-IN" dirty="0">
              <a:solidFill>
                <a:schemeClr val="bg1"/>
              </a:solidFill>
              <a:cs typeface="Calibri"/>
            </a:endParaRPr>
          </a:p>
          <a:p>
            <a:pPr>
              <a:defRPr/>
            </a:pPr>
            <a:r>
              <a:rPr lang="en-IN" dirty="0">
                <a:solidFill>
                  <a:schemeClr val="bg1"/>
                </a:solidFill>
              </a:rPr>
              <a:t>Is there a way to avoid users redo redundant tasks can we provide them with answers already and pre-fill it with </a:t>
            </a:r>
            <a:r>
              <a:rPr lang="en-IN" b="1" dirty="0">
                <a:solidFill>
                  <a:schemeClr val="bg1"/>
                </a:solidFill>
              </a:rPr>
              <a:t>existing data</a:t>
            </a:r>
            <a:r>
              <a:rPr lang="en-IN" dirty="0">
                <a:solidFill>
                  <a:schemeClr val="bg1"/>
                </a:solidFill>
              </a:rPr>
              <a:t>? Consider sign-up forms that could pre-populate with OpenID credentials, for example. How about providing assistance with password rules and not let users perform the tasks all over again if the password doesn't meet the guidelines. An efficient software is one, which prevents users from committing mistakes and make them feel at ease, make them feel valued and productive.</a:t>
            </a: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mn-lt"/>
              <a:cs typeface="Arial"/>
            </a:endParaRPr>
          </a:p>
          <a:p>
            <a:endParaRPr lang="en-US" dirty="0">
              <a:solidFill>
                <a:schemeClr val="bg1"/>
              </a:solidFill>
            </a:endParaRPr>
          </a:p>
          <a:p>
            <a:pPr>
              <a:defRPr/>
            </a:pPr>
            <a:endParaRPr lang="en-US" dirty="0">
              <a:solidFill>
                <a:schemeClr val="bg1"/>
              </a:solidFill>
              <a:latin typeface="+mn-lt"/>
              <a:cs typeface="Arial"/>
            </a:endParaRPr>
          </a:p>
          <a:p>
            <a:endParaRPr lang="en-US" dirty="0">
              <a:solidFill>
                <a:schemeClr val="bg1"/>
              </a:solidFill>
            </a:endParaRPr>
          </a:p>
          <a:p>
            <a:endParaRPr lang="en-US" dirty="0">
              <a:solidFill>
                <a:schemeClr val="bg1"/>
              </a:solidFill>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309434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solidFill>
                <a:schemeClr val="bg1"/>
              </a:solidFill>
              <a:latin typeface="+mn-lt"/>
              <a:cs typeface="Arial"/>
            </a:endParaRPr>
          </a:p>
          <a:p>
            <a:r>
              <a:rPr lang="en-US" dirty="0">
                <a:cs typeface="Calibri" panose="020F0502020204030204"/>
              </a:rPr>
              <a:t>It is important to logically group tasks and provide users with commonly performed tasks that are intuitive or widely used in common applications, such as context sensitive help, commonly used keyboard actions and commands. </a:t>
            </a:r>
            <a:r>
              <a:rPr lang="en-US" dirty="0"/>
              <a:t>Provide actionable items closer to the area of action to reduce cognitive load on users.</a:t>
            </a:r>
            <a:endParaRPr lang="en-US" dirty="0">
              <a:cs typeface="Calibri"/>
            </a:endParaRPr>
          </a:p>
          <a:p>
            <a:endParaRPr lang="en-US" dirty="0">
              <a:solidFill>
                <a:schemeClr val="bg1"/>
              </a:solidFill>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13</a:t>
            </a:fld>
            <a:endParaRPr lang="de-DE" dirty="0"/>
          </a:p>
        </p:txBody>
      </p:sp>
    </p:spTree>
    <p:extLst>
      <p:ext uri="{BB962C8B-B14F-4D97-AF65-F5344CB8AC3E}">
        <p14:creationId xmlns:p14="http://schemas.microsoft.com/office/powerpoint/2010/main" val="2814778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n-lt"/>
                <a:cs typeface="Arial"/>
              </a:rPr>
              <a:t>.</a:t>
            </a:r>
            <a:endParaRPr lang="en-US" sz="1400" dirty="0"/>
          </a:p>
          <a:p>
            <a:r>
              <a:rPr lang="en-US" dirty="0">
                <a:solidFill>
                  <a:srgbClr val="000000"/>
                </a:solidFill>
                <a:latin typeface="Calibri" panose="020F0502020204030204"/>
                <a:cs typeface="Calibri" panose="020F0502020204030204"/>
              </a:rPr>
              <a:t>Shortcuts need not necessarily mean key board shortcuts or command options alone, it could imply providing the user with an easy and simple way of performing a mundane or repetitive task by simply reducing the number of clicks to achieve it. Something like a dashboard for recently accessed files, or recently performed actions, it could also mean the popular feature of bookmarking </a:t>
            </a:r>
            <a:r>
              <a:rPr lang="en-US" dirty="0" err="1">
                <a:solidFill>
                  <a:srgbClr val="000000"/>
                </a:solidFill>
                <a:latin typeface="Calibri" panose="020F0502020204030204"/>
                <a:cs typeface="Calibri" panose="020F0502020204030204"/>
              </a:rPr>
              <a:t>favourite</a:t>
            </a:r>
            <a:r>
              <a:rPr lang="en-US" dirty="0">
                <a:solidFill>
                  <a:srgbClr val="000000"/>
                </a:solidFill>
                <a:latin typeface="Calibri" panose="020F0502020204030204"/>
                <a:cs typeface="Calibri" panose="020F0502020204030204"/>
              </a:rPr>
              <a:t> workflows. </a:t>
            </a:r>
            <a:endParaRPr lang="en-US" dirty="0">
              <a:solidFill>
                <a:schemeClr val="bg1"/>
              </a:solidFill>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14</a:t>
            </a:fld>
            <a:endParaRPr lang="de-DE" dirty="0"/>
          </a:p>
        </p:txBody>
      </p:sp>
    </p:spTree>
    <p:extLst>
      <p:ext uri="{BB962C8B-B14F-4D97-AF65-F5344CB8AC3E}">
        <p14:creationId xmlns:p14="http://schemas.microsoft.com/office/powerpoint/2010/main" val="421504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IN" dirty="0"/>
              <a:t>Recommendations are great to guide users. Smart insights does the thinking and helps users in coming up with insights for their business. </a:t>
            </a:r>
            <a:endParaRPr lang="en-US" dirty="0"/>
          </a:p>
          <a:p>
            <a:pPr>
              <a:defRPr/>
            </a:pPr>
            <a:r>
              <a:rPr lang="en-IN" sz="1400" kern="1200" dirty="0">
                <a:solidFill>
                  <a:schemeClr val="tx1"/>
                </a:solidFill>
                <a:effectLst/>
                <a:latin typeface="+mn-lt"/>
                <a:ea typeface="+mn-ea"/>
                <a:cs typeface="+mn-cs"/>
              </a:rPr>
              <a:t>Anticipatory design’s promise is the elimination of friction and an increase in efficiency that would greatly improve user experiences, and in turn impact the bottom line. People return to products and services that deliver what they want when they want it.</a:t>
            </a:r>
            <a:endParaRPr lang="en-US" sz="1400" kern="1200" dirty="0">
              <a:solidFill>
                <a:schemeClr val="tx1"/>
              </a:solidFill>
              <a:effectLst/>
              <a:latin typeface="+mn-lt"/>
              <a:cs typeface="Calibri"/>
            </a:endParaRPr>
          </a:p>
          <a:p>
            <a:endParaRPr lang="en-IN" dirty="0">
              <a:cs typeface="Calibri"/>
            </a:endParaRPr>
          </a:p>
          <a:p>
            <a:pPr lvl="0"/>
            <a:r>
              <a:rPr lang="en-IN" sz="1400" kern="1200" dirty="0">
                <a:solidFill>
                  <a:schemeClr val="tx1"/>
                </a:solidFill>
                <a:effectLst/>
                <a:latin typeface="+mn-lt"/>
                <a:ea typeface="+mn-ea"/>
                <a:cs typeface="+mn-cs"/>
              </a:rPr>
              <a:t>Can we suggest a course of action based on </a:t>
            </a:r>
            <a:r>
              <a:rPr lang="en-IN" sz="1400" b="1" kern="1200" dirty="0">
                <a:solidFill>
                  <a:schemeClr val="tx1"/>
                </a:solidFill>
                <a:effectLst/>
                <a:latin typeface="+mn-lt"/>
                <a:ea typeface="+mn-ea"/>
                <a:cs typeface="+mn-cs"/>
              </a:rPr>
              <a:t>previous preferences</a:t>
            </a:r>
            <a:r>
              <a:rPr lang="en-IN" sz="14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p>
            <a:pPr lvl="0"/>
            <a:r>
              <a:rPr lang="en-IN" sz="1400" kern="1200" dirty="0">
                <a:solidFill>
                  <a:schemeClr val="tx1"/>
                </a:solidFill>
                <a:effectLst/>
                <a:latin typeface="+mn-lt"/>
                <a:ea typeface="+mn-ea"/>
                <a:cs typeface="+mn-cs"/>
              </a:rPr>
              <a:t>Can we </a:t>
            </a:r>
            <a:r>
              <a:rPr lang="en-IN" sz="1400" b="1" kern="1200" dirty="0">
                <a:solidFill>
                  <a:schemeClr val="tx1"/>
                </a:solidFill>
                <a:effectLst/>
                <a:latin typeface="+mn-lt"/>
                <a:ea typeface="+mn-ea"/>
                <a:cs typeface="+mn-cs"/>
              </a:rPr>
              <a:t>save the user some time</a:t>
            </a:r>
            <a:r>
              <a:rPr lang="en-IN" sz="1400" kern="1200" dirty="0">
                <a:solidFill>
                  <a:schemeClr val="tx1"/>
                </a:solidFill>
                <a:effectLst/>
                <a:latin typeface="+mn-lt"/>
                <a:ea typeface="+mn-ea"/>
                <a:cs typeface="+mn-cs"/>
              </a:rPr>
              <a:t> by using templates that have been created before?</a:t>
            </a:r>
            <a:endParaRPr lang="en-US" sz="1400" kern="1200" dirty="0">
              <a:solidFill>
                <a:schemeClr val="tx1"/>
              </a:solidFill>
              <a:effectLst/>
              <a:latin typeface="+mn-lt"/>
              <a:ea typeface="+mn-ea"/>
              <a:cs typeface="+mn-cs"/>
            </a:endParaRPr>
          </a:p>
          <a:p>
            <a:pPr lvl="0"/>
            <a:r>
              <a:rPr lang="en-IN" sz="1400" kern="1200" dirty="0">
                <a:solidFill>
                  <a:schemeClr val="tx1"/>
                </a:solidFill>
                <a:effectLst/>
                <a:latin typeface="+mn-lt"/>
                <a:ea typeface="+mn-ea"/>
                <a:cs typeface="+mn-cs"/>
              </a:rPr>
              <a:t>Is there any </a:t>
            </a:r>
            <a:r>
              <a:rPr lang="en-IN" sz="1400" b="1" kern="1200" dirty="0">
                <a:solidFill>
                  <a:schemeClr val="tx1"/>
                </a:solidFill>
                <a:effectLst/>
                <a:latin typeface="+mn-lt"/>
                <a:ea typeface="+mn-ea"/>
                <a:cs typeface="+mn-cs"/>
              </a:rPr>
              <a:t>extra value</a:t>
            </a:r>
            <a:r>
              <a:rPr lang="en-IN" sz="1400" kern="1200" dirty="0">
                <a:solidFill>
                  <a:schemeClr val="tx1"/>
                </a:solidFill>
                <a:effectLst/>
                <a:latin typeface="+mn-lt"/>
                <a:ea typeface="+mn-ea"/>
                <a:cs typeface="+mn-cs"/>
              </a:rPr>
              <a:t> that we could add given the user’s action in this step?</a:t>
            </a:r>
            <a:endParaRPr lang="en-US" sz="1400" kern="1200" dirty="0">
              <a:solidFill>
                <a:schemeClr val="tx1"/>
              </a:solidFill>
              <a:effectLst/>
              <a:latin typeface="+mn-lt"/>
              <a:ea typeface="+mn-ea"/>
              <a:cs typeface="+mn-cs"/>
            </a:endParaRPr>
          </a:p>
          <a:p>
            <a:pPr lvl="0"/>
            <a:r>
              <a:rPr lang="en-IN" sz="1400" kern="1200" dirty="0">
                <a:solidFill>
                  <a:schemeClr val="tx1"/>
                </a:solidFill>
                <a:effectLst/>
                <a:latin typeface="+mn-lt"/>
                <a:ea typeface="+mn-ea"/>
                <a:cs typeface="+mn-cs"/>
              </a:rPr>
              <a:t>How can we prevent the user from making a mistake here, or provide </a:t>
            </a:r>
            <a:r>
              <a:rPr lang="en-IN" sz="1400" b="1" kern="1200" dirty="0">
                <a:solidFill>
                  <a:schemeClr val="tx1"/>
                </a:solidFill>
                <a:effectLst/>
                <a:latin typeface="+mn-lt"/>
                <a:ea typeface="+mn-ea"/>
                <a:cs typeface="+mn-cs"/>
              </a:rPr>
              <a:t>alternative options</a:t>
            </a:r>
            <a:r>
              <a:rPr lang="en-IN" sz="1400" kern="1200" dirty="0">
                <a:solidFill>
                  <a:schemeClr val="tx1"/>
                </a:solidFill>
                <a:effectLst/>
                <a:latin typeface="+mn-lt"/>
                <a:ea typeface="+mn-ea"/>
                <a:cs typeface="+mn-cs"/>
              </a:rPr>
              <a:t> before the mistake is made?</a:t>
            </a:r>
            <a:endParaRPr lang="en-US" sz="1400" kern="1200" dirty="0">
              <a:solidFill>
                <a:schemeClr val="tx1"/>
              </a:solidFill>
              <a:effectLst/>
              <a:latin typeface="+mn-lt"/>
              <a:ea typeface="+mn-ea"/>
              <a:cs typeface="+mn-cs"/>
            </a:endParaRPr>
          </a:p>
          <a:p>
            <a:pPr lvl="0"/>
            <a:endParaRPr lang="en-IN" sz="1400" kern="1200" dirty="0">
              <a:solidFill>
                <a:schemeClr val="tx1"/>
              </a:solidFill>
              <a:effectLst/>
              <a:latin typeface="+mn-lt"/>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15</a:t>
            </a:fld>
            <a:endParaRPr lang="de-DE" dirty="0"/>
          </a:p>
        </p:txBody>
      </p:sp>
    </p:spTree>
    <p:extLst>
      <p:ext uri="{BB962C8B-B14F-4D97-AF65-F5344CB8AC3E}">
        <p14:creationId xmlns:p14="http://schemas.microsoft.com/office/powerpoint/2010/main" val="1972611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ap.com/corporate/de/legal/copyright.html" TargetMode="External"/><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s://www.sap.com/germany/registration/contact.html" TargetMode="External"/><Relationship Id="rId9" Type="http://schemas.openxmlformats.org/officeDocument/2006/relationships/hyperlink" Target="https://twitter.com/sap" TargetMode="Externa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black">
          <a:xfrm>
            <a:off x="288000" y="5130489"/>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3" name="Title"/>
          <p:cNvSpPr>
            <a:spLocks noGrp="1"/>
          </p:cNvSpPr>
          <p:nvPr>
            <p:ph type="title" hasCustomPrompt="1"/>
          </p:nvPr>
        </p:nvSpPr>
        <p:spPr>
          <a:xfrm>
            <a:off x="288000" y="4024430"/>
            <a:ext cx="11628000"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2452717617"/>
      </p:ext>
    </p:extLst>
  </p:cSld>
  <p:clrMapOvr>
    <a:masterClrMapping/>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 blue">
    <p:bg>
      <p:bgPr>
        <a:solidFill>
          <a:srgbClr val="00195A"/>
        </a:solidFill>
        <a:effectLst/>
      </p:bgPr>
    </p:bg>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97318721"/>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00195A"/>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47991447"/>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6F2859FE-B410-4A33-8F65-BF8D846379ED}"/>
              </a:ext>
            </a:extLst>
          </p:cNvPr>
          <p:cNvPicPr>
            <a:picLocks noChangeAspect="1"/>
          </p:cNvPicPr>
          <p:nvPr userDrawn="1"/>
        </p:nvPicPr>
        <p:blipFill>
          <a:blip r:embed="rId2"/>
          <a:stretch>
            <a:fillRect/>
          </a:stretch>
        </p:blipFill>
        <p:spPr>
          <a:xfrm>
            <a:off x="9950552" y="6217668"/>
            <a:ext cx="1963636" cy="360000"/>
          </a:xfrm>
          <a:prstGeom prst="rect">
            <a:avLst/>
          </a:prstGeom>
        </p:spPr>
      </p:pic>
    </p:spTree>
    <p:extLst>
      <p:ext uri="{BB962C8B-B14F-4D97-AF65-F5344CB8AC3E}">
        <p14:creationId xmlns:p14="http://schemas.microsoft.com/office/powerpoint/2010/main" val="1982410628"/>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7506" userDrawn="1">
          <p15:clr>
            <a:srgbClr val="FBAE40"/>
          </p15:clr>
        </p15:guide>
        <p15:guide id="7" orient="horz" pos="4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spTree>
    <p:extLst>
      <p:ext uri="{BB962C8B-B14F-4D97-AF65-F5344CB8AC3E}">
        <p14:creationId xmlns:p14="http://schemas.microsoft.com/office/powerpoint/2010/main" val="781090314"/>
      </p:ext>
    </p:extLst>
  </p:cSld>
  <p:clrMapOvr>
    <a:masterClrMapping/>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3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2020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31"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sp>
        <p:nvSpPr>
          <p:cNvPr id="37"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Linkedin icon with link">
            <a:hlinkClick r:id="rId5"/>
            <a:extLst>
              <a:ext uri="{FF2B5EF4-FFF2-40B4-BE49-F238E27FC236}">
                <a16:creationId xmlns:a16="http://schemas.microsoft.com/office/drawing/2014/main" id="{900114C7-C3C5-8C49-B878-831CB7B0D5D6}"/>
              </a:ext>
            </a:extLst>
          </p:cNvPr>
          <p:cNvPicPr>
            <a:picLocks noChangeAspect="1"/>
          </p:cNvPicPr>
          <p:nvPr userDrawn="1"/>
        </p:nvPicPr>
        <p:blipFill>
          <a:blip r:embed="rId6"/>
          <a:srcRect/>
          <a:stretch/>
        </p:blipFill>
        <p:spPr>
          <a:xfrm>
            <a:off x="2257487" y="1749959"/>
            <a:ext cx="361809" cy="361809"/>
          </a:xfrm>
          <a:prstGeom prst="rect">
            <a:avLst/>
          </a:prstGeom>
        </p:spPr>
      </p:pic>
      <p:pic>
        <p:nvPicPr>
          <p:cNvPr id="11" name="YouTube icon with link">
            <a:hlinkClick r:id="rId7"/>
            <a:extLst>
              <a:ext uri="{FF2B5EF4-FFF2-40B4-BE49-F238E27FC236}">
                <a16:creationId xmlns:a16="http://schemas.microsoft.com/office/drawing/2014/main" id="{91FA3574-14E3-394F-B1DA-DE2ADF8DA49C}"/>
              </a:ext>
            </a:extLst>
          </p:cNvPr>
          <p:cNvPicPr>
            <a:picLocks noChangeAspect="1"/>
          </p:cNvPicPr>
          <p:nvPr userDrawn="1"/>
        </p:nvPicPr>
        <p:blipFill>
          <a:blip r:embed="rId8"/>
          <a:srcRect/>
          <a:stretch/>
        </p:blipFill>
        <p:spPr>
          <a:xfrm>
            <a:off x="1666951" y="1749063"/>
            <a:ext cx="363600" cy="363600"/>
          </a:xfrm>
          <a:prstGeom prst="rect">
            <a:avLst/>
          </a:prstGeom>
        </p:spPr>
      </p:pic>
      <p:pic>
        <p:nvPicPr>
          <p:cNvPr id="12" name="Twitter icon with link">
            <a:hlinkClick r:id="rId9" tooltip="https://twitter.com/sap"/>
            <a:extLst>
              <a:ext uri="{FF2B5EF4-FFF2-40B4-BE49-F238E27FC236}">
                <a16:creationId xmlns:a16="http://schemas.microsoft.com/office/drawing/2014/main" id="{8DDAED38-57B9-2249-939D-D659980AE757}"/>
              </a:ext>
            </a:extLst>
          </p:cNvPr>
          <p:cNvPicPr>
            <a:picLocks noChangeAspect="1"/>
          </p:cNvPicPr>
          <p:nvPr userDrawn="1"/>
        </p:nvPicPr>
        <p:blipFill>
          <a:blip r:embed="rId10"/>
          <a:srcRect/>
          <a:stretch/>
        </p:blipFill>
        <p:spPr>
          <a:xfrm>
            <a:off x="1078206" y="1749959"/>
            <a:ext cx="361809" cy="361809"/>
          </a:xfrm>
          <a:prstGeom prst="rect">
            <a:avLst/>
          </a:prstGeom>
        </p:spPr>
      </p:pic>
      <p:pic>
        <p:nvPicPr>
          <p:cNvPr id="17" name="Facebook icon with link">
            <a:hlinkClick r:id="rId11"/>
            <a:extLst>
              <a:ext uri="{FF2B5EF4-FFF2-40B4-BE49-F238E27FC236}">
                <a16:creationId xmlns:a16="http://schemas.microsoft.com/office/drawing/2014/main" id="{0C30C213-BD8C-2E40-931D-3843268E4FE5}"/>
              </a:ext>
            </a:extLst>
          </p:cNvPr>
          <p:cNvPicPr>
            <a:picLocks noChangeAspect="1"/>
          </p:cNvPicPr>
          <p:nvPr userDrawn="1"/>
        </p:nvPicPr>
        <p:blipFill>
          <a:blip r:embed="rId12"/>
          <a:srcRect/>
          <a:stretch/>
        </p:blipFill>
        <p:spPr>
          <a:xfrm>
            <a:off x="487670" y="1749063"/>
            <a:ext cx="363600" cy="363600"/>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27" name="Copyright information-German"/>
          <p:cNvSpPr txBox="1"/>
          <p:nvPr userDrawn="1"/>
        </p:nvSpPr>
        <p:spPr bwMode="black">
          <a:xfrm>
            <a:off x="50323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2020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3"/>
              </a:rPr>
              <a:t>www.sap.com/corporate/de/legal/copyright.html</a:t>
            </a:r>
            <a:r>
              <a:rPr lang="de-DE" sz="800" kern="1200" noProof="0" dirty="0">
                <a:solidFill>
                  <a:schemeClr val="tx1"/>
                </a:solidFill>
                <a:effectLst/>
                <a:latin typeface="Arial"/>
                <a:ea typeface="+mn-ea"/>
                <a:cs typeface="+mn-cs"/>
              </a:rPr>
              <a:t>.</a:t>
            </a:r>
          </a:p>
        </p:txBody>
      </p:sp>
      <p:sp>
        <p:nvSpPr>
          <p:cNvPr id="16" name="Copyright information">
            <a:hlinkClick r:id="rId4"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sp>
        <p:nvSpPr>
          <p:cNvPr id="26"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Linkedin icon with link">
            <a:hlinkClick r:id="rId5"/>
            <a:extLst>
              <a:ext uri="{FF2B5EF4-FFF2-40B4-BE49-F238E27FC236}">
                <a16:creationId xmlns:a16="http://schemas.microsoft.com/office/drawing/2014/main" id="{C605E06B-6A8F-534A-9087-7626E8D0C1C4}"/>
              </a:ext>
            </a:extLst>
          </p:cNvPr>
          <p:cNvPicPr>
            <a:picLocks noChangeAspect="1"/>
          </p:cNvPicPr>
          <p:nvPr userDrawn="1"/>
        </p:nvPicPr>
        <p:blipFill>
          <a:blip r:embed="rId6"/>
          <a:srcRect/>
          <a:stretch/>
        </p:blipFill>
        <p:spPr>
          <a:xfrm>
            <a:off x="2257487" y="1749959"/>
            <a:ext cx="361809" cy="361809"/>
          </a:xfrm>
          <a:prstGeom prst="rect">
            <a:avLst/>
          </a:prstGeom>
        </p:spPr>
      </p:pic>
      <p:pic>
        <p:nvPicPr>
          <p:cNvPr id="11" name="YouTube icon with link">
            <a:hlinkClick r:id="rId7"/>
            <a:extLst>
              <a:ext uri="{FF2B5EF4-FFF2-40B4-BE49-F238E27FC236}">
                <a16:creationId xmlns:a16="http://schemas.microsoft.com/office/drawing/2014/main" id="{CD517ED8-3F22-504E-83B3-619F9637D799}"/>
              </a:ext>
            </a:extLst>
          </p:cNvPr>
          <p:cNvPicPr>
            <a:picLocks noChangeAspect="1"/>
          </p:cNvPicPr>
          <p:nvPr userDrawn="1"/>
        </p:nvPicPr>
        <p:blipFill>
          <a:blip r:embed="rId8"/>
          <a:srcRect/>
          <a:stretch/>
        </p:blipFill>
        <p:spPr>
          <a:xfrm>
            <a:off x="1666951" y="1749063"/>
            <a:ext cx="363600" cy="363600"/>
          </a:xfrm>
          <a:prstGeom prst="rect">
            <a:avLst/>
          </a:prstGeom>
        </p:spPr>
      </p:pic>
      <p:pic>
        <p:nvPicPr>
          <p:cNvPr id="17" name="Twitter icon with link">
            <a:hlinkClick r:id="rId9" tooltip="https://twitter.com/sap"/>
            <a:extLst>
              <a:ext uri="{FF2B5EF4-FFF2-40B4-BE49-F238E27FC236}">
                <a16:creationId xmlns:a16="http://schemas.microsoft.com/office/drawing/2014/main" id="{848B9344-7392-E54F-A296-7BBEF5EAB1E5}"/>
              </a:ext>
            </a:extLst>
          </p:cNvPr>
          <p:cNvPicPr>
            <a:picLocks noChangeAspect="1"/>
          </p:cNvPicPr>
          <p:nvPr userDrawn="1"/>
        </p:nvPicPr>
        <p:blipFill>
          <a:blip r:embed="rId10"/>
          <a:srcRect/>
          <a:stretch/>
        </p:blipFill>
        <p:spPr>
          <a:xfrm>
            <a:off x="1078206" y="1749959"/>
            <a:ext cx="361809" cy="361809"/>
          </a:xfrm>
          <a:prstGeom prst="rect">
            <a:avLst/>
          </a:prstGeom>
        </p:spPr>
      </p:pic>
      <p:pic>
        <p:nvPicPr>
          <p:cNvPr id="18" name="Facebook icon with link">
            <a:hlinkClick r:id="rId11"/>
            <a:extLst>
              <a:ext uri="{FF2B5EF4-FFF2-40B4-BE49-F238E27FC236}">
                <a16:creationId xmlns:a16="http://schemas.microsoft.com/office/drawing/2014/main" id="{AD0E3266-AFDB-2B4B-AA99-7D811F32F40E}"/>
              </a:ext>
            </a:extLst>
          </p:cNvPr>
          <p:cNvPicPr>
            <a:picLocks noChangeAspect="1"/>
          </p:cNvPicPr>
          <p:nvPr userDrawn="1"/>
        </p:nvPicPr>
        <p:blipFill>
          <a:blip r:embed="rId12"/>
          <a:srcRect/>
          <a:stretch/>
        </p:blipFill>
        <p:spPr>
          <a:xfrm>
            <a:off x="487670" y="1749063"/>
            <a:ext cx="363600" cy="363600"/>
          </a:xfrm>
          <a:prstGeom prst="rect">
            <a:avLst/>
          </a:prstGeom>
        </p:spPr>
      </p:pic>
    </p:spTree>
    <p:extLst>
      <p:ext uri="{BB962C8B-B14F-4D97-AF65-F5344CB8AC3E}">
        <p14:creationId xmlns:p14="http://schemas.microsoft.com/office/powerpoint/2010/main" val="1911862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Cover with Image">
    <p:bg>
      <p:bgRef idx="1001">
        <a:schemeClr val="bg1"/>
      </p:bgRef>
    </p:bg>
    <p:spTree>
      <p:nvGrpSpPr>
        <p:cNvPr id="1" name=""/>
        <p:cNvGrpSpPr/>
        <p:nvPr/>
      </p:nvGrpSpPr>
      <p:grpSpPr>
        <a:xfrm>
          <a:off x="0" y="0"/>
          <a:ext cx="0" cy="0"/>
          <a:chOff x="0" y="0"/>
          <a:chExt cx="0" cy="0"/>
        </a:xfrm>
      </p:grpSpPr>
      <p:sp>
        <p:nvSpPr>
          <p:cNvPr id="8" name="Title image placeholder"/>
          <p:cNvSpPr>
            <a:spLocks noGrp="1"/>
          </p:cNvSpPr>
          <p:nvPr>
            <p:ph type="pic" sz="quarter" idx="11" hasCustomPrompt="1"/>
          </p:nvPr>
        </p:nvSpPr>
        <p:spPr bwMode="gray">
          <a:xfrm>
            <a:off x="1" y="0"/>
            <a:ext cx="12195175" cy="6858000"/>
          </a:xfrm>
          <a:solidFill>
            <a:schemeClr val="tx2">
              <a:alpha val="70000"/>
            </a:schemeClr>
          </a:solidFill>
        </p:spPr>
        <p:txBody>
          <a:bodyPr vert="horz" lIns="0" tIns="10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3" name="Classification"/>
          <p:cNvSpPr txBox="1"/>
          <p:nvPr userDrawn="1"/>
        </p:nvSpPr>
        <p:spPr>
          <a:xfrm>
            <a:off x="6095634" y="5710014"/>
            <a:ext cx="559440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1000" dirty="0">
                <a:solidFill>
                  <a:schemeClr val="bg1"/>
                </a:solidFill>
              </a:rPr>
              <a:t>INTERNAL</a:t>
            </a:r>
          </a:p>
        </p:txBody>
      </p:sp>
      <p:sp>
        <p:nvSpPr>
          <p:cNvPr id="19" name="Speaker"/>
          <p:cNvSpPr>
            <a:spLocks noGrp="1"/>
          </p:cNvSpPr>
          <p:nvPr userDrawn="1">
            <p:ph type="subTitle" idx="1" hasCustomPrompt="1"/>
          </p:nvPr>
        </p:nvSpPr>
        <p:spPr bwMode="black">
          <a:xfrm>
            <a:off x="6099772" y="5031547"/>
            <a:ext cx="5588991" cy="553998"/>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800" b="1" baseline="0">
                <a:solidFill>
                  <a:schemeClr val="bg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Presentation title"/>
          <p:cNvSpPr>
            <a:spLocks noGrp="1"/>
          </p:cNvSpPr>
          <p:nvPr>
            <p:ph type="title" hasCustomPrompt="1"/>
          </p:nvPr>
        </p:nvSpPr>
        <p:spPr>
          <a:xfrm flipH="1">
            <a:off x="503229" y="2276352"/>
            <a:ext cx="11185525" cy="2627300"/>
          </a:xfrm>
        </p:spPr>
        <p:txBody>
          <a:bodyPr vert="horz" wrap="square" lIns="0" tIns="216000" rIns="0" bIns="0" rtlCol="0" anchor="ctr" anchorCtr="0">
            <a:noAutofit/>
          </a:bodyPr>
          <a:lstStyle>
            <a:lvl1pPr algn="ctr">
              <a:lnSpc>
                <a:spcPct val="80000"/>
              </a:lnSpc>
              <a:defRPr lang="de-DE" sz="7200" b="0" spc="-200" baseline="0" dirty="0">
                <a:solidFill>
                  <a:schemeClr val="bg1"/>
                </a:solidFill>
                <a:latin typeface="Arial Black" panose="020B0A04020102020204" pitchFamily="34" charset="0"/>
                <a:ea typeface="+mn-ea"/>
                <a:cs typeface="+mn-cs"/>
              </a:defRPr>
            </a:lvl1pPr>
          </a:lstStyle>
          <a:p>
            <a:pPr lvl="0"/>
            <a:r>
              <a:rPr lang="en-US" dirty="0"/>
              <a:t>PRESENTATION TITLE GOES HERE AND HERE </a:t>
            </a:r>
            <a:r>
              <a:rPr lang="en-US" noProof="0" dirty="0"/>
              <a:t>(UPPERCASE)</a:t>
            </a:r>
            <a:endParaRPr lang="en-US" dirty="0"/>
          </a:p>
        </p:txBody>
      </p:sp>
      <p:sp>
        <p:nvSpPr>
          <p:cNvPr id="5" name="First last title"/>
          <p:cNvSpPr>
            <a:spLocks noGrp="1"/>
          </p:cNvSpPr>
          <p:nvPr>
            <p:ph type="body" sz="quarter" idx="10" hasCustomPrompt="1"/>
          </p:nvPr>
        </p:nvSpPr>
        <p:spPr>
          <a:xfrm>
            <a:off x="503234" y="1594459"/>
            <a:ext cx="5594354" cy="553998"/>
          </a:xfrm>
        </p:spPr>
        <p:txBody>
          <a:bodyPr>
            <a:noAutofit/>
          </a:bodyPr>
          <a:lstStyle>
            <a:lvl1pPr algn="r">
              <a:spcBef>
                <a:spcPts val="0"/>
              </a:spcBef>
              <a:defRPr sz="1800" b="1" baseline="0">
                <a:solidFill>
                  <a:schemeClr val="bg1"/>
                </a:solidFill>
              </a:defRPr>
            </a:lvl1pPr>
            <a:lvl2pPr marL="0" indent="0">
              <a:buNone/>
              <a:defRPr/>
            </a:lvl2pPr>
          </a:lstStyle>
          <a:p>
            <a:pPr lvl="0"/>
            <a:r>
              <a:rPr lang="en-US" dirty="0"/>
              <a:t>FIRST LAST</a:t>
            </a:r>
            <a:br>
              <a:rPr lang="en-US" dirty="0"/>
            </a:br>
            <a:r>
              <a:rPr lang="en-US" dirty="0"/>
              <a:t>TITLE GOES HERE</a:t>
            </a:r>
          </a:p>
        </p:txBody>
      </p:sp>
      <p:pic>
        <p:nvPicPr>
          <p:cNvPr id="11" name="SAP Logo"/>
          <p:cNvPicPr>
            <a:picLocks noChangeAspect="1"/>
          </p:cNvPicPr>
          <p:nvPr userDrawn="1"/>
        </p:nvPicPr>
        <p:blipFill>
          <a:blip r:embed="rId2"/>
          <a:stretch>
            <a:fillRect/>
          </a:stretch>
        </p:blipFill>
        <p:spPr>
          <a:xfrm>
            <a:off x="6097541" y="503238"/>
            <a:ext cx="1164139" cy="576000"/>
          </a:xfrm>
          <a:prstGeom prst="rect">
            <a:avLst/>
          </a:prstGeom>
        </p:spPr>
      </p:pic>
    </p:spTree>
    <p:extLst>
      <p:ext uri="{BB962C8B-B14F-4D97-AF65-F5344CB8AC3E}">
        <p14:creationId xmlns:p14="http://schemas.microsoft.com/office/powerpoint/2010/main" val="1101708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363">
          <p15:clr>
            <a:srgbClr val="FBAE40"/>
          </p15:clr>
        </p15:guide>
        <p15:guide id="2" orient="horz" pos="4001">
          <p15:clr>
            <a:srgbClr val="FBAE40"/>
          </p15:clr>
        </p15:guide>
        <p15:guide id="4" pos="317">
          <p15:clr>
            <a:srgbClr val="FBAE40"/>
          </p15:clr>
        </p15:guide>
        <p15:guide id="6" orient="horz" pos="1003">
          <p15:clr>
            <a:srgbClr val="FBAE40"/>
          </p15:clr>
        </p15:guide>
        <p15:guide id="7" orient="horz" pos="317">
          <p15:clr>
            <a:srgbClr val="FBAE40"/>
          </p15:clr>
        </p15:guide>
        <p15:guide id="8" orient="horz" pos="3169">
          <p15:clr>
            <a:srgbClr val="FBAE40"/>
          </p15:clr>
        </p15:guide>
        <p15:guide id="9" pos="3841">
          <p15:clr>
            <a:srgbClr val="FBAE40"/>
          </p15:clr>
        </p15:guide>
        <p15:guide id="11" orient="horz" pos="14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pic>
        <p:nvPicPr>
          <p:cNvPr id="9"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de-DE"/>
              <a:t>Bild durch Klicken auf Symbol hinzufügen</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3048046299"/>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rgbClr val="00195A"/>
        </a:solid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2189146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2020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8" r:id="rId8"/>
    <p:sldLayoutId id="2147483774" r:id="rId9"/>
    <p:sldLayoutId id="2147483779" r:id="rId10"/>
    <p:sldLayoutId id="2147483745" r:id="rId11"/>
    <p:sldLayoutId id="2147483760" r:id="rId12"/>
    <p:sldLayoutId id="2147483768" r:id="rId13"/>
    <p:sldLayoutId id="2147483769" r:id="rId14"/>
    <p:sldLayoutId id="2147483770" r:id="rId15"/>
    <p:sldLayoutId id="2147483744" r:id="rId16"/>
    <p:sldLayoutId id="2147483780" r:id="rId17"/>
    <p:sldLayoutId id="2147483757" r:id="rId18"/>
    <p:sldLayoutId id="2147483748" r:id="rId19"/>
    <p:sldLayoutId id="2147483771" r:id="rId20"/>
    <p:sldLayoutId id="2147483763" r:id="rId21"/>
    <p:sldLayoutId id="2147483751" r:id="rId22"/>
    <p:sldLayoutId id="2147483756" r:id="rId23"/>
    <p:sldLayoutId id="2147483740" r:id="rId24"/>
    <p:sldLayoutId id="2147483754" r:id="rId25"/>
    <p:sldLayoutId id="2147483755" r:id="rId26"/>
    <p:sldLayoutId id="2147483781" r:id="rId27"/>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www.nngroup.com/articles/usability-101-introduction-to-usability/"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1.jp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a:extLst>
              <a:ext uri="{FF2B5EF4-FFF2-40B4-BE49-F238E27FC236}">
                <a16:creationId xmlns:a16="http://schemas.microsoft.com/office/drawing/2014/main" id="{749BF770-4B61-1547-9BE2-148202C69545}"/>
              </a:ext>
            </a:extLst>
          </p:cNvPr>
          <p:cNvPicPr>
            <a:picLocks noGrp="1" noChangeAspect="1"/>
          </p:cNvPicPr>
          <p:nvPr>
            <p:ph type="pic" sz="quarter" idx="11"/>
          </p:nvPr>
        </p:nvPicPr>
        <p:blipFill>
          <a:blip r:embed="rId2">
            <a:alphaModFix amt="90000"/>
          </a:blip>
          <a:srcRect t="6897" b="6897"/>
          <a:stretch>
            <a:fillRect/>
          </a:stretch>
        </p:blipFill>
        <p:spPr>
          <a:xfrm>
            <a:off x="-1600199" y="-85165"/>
            <a:ext cx="12195175" cy="6858000"/>
          </a:xfrm>
        </p:spPr>
      </p:pic>
      <p:sp>
        <p:nvSpPr>
          <p:cNvPr id="18" name="Rechteck 17">
            <a:extLst>
              <a:ext uri="{FF2B5EF4-FFF2-40B4-BE49-F238E27FC236}">
                <a16:creationId xmlns:a16="http://schemas.microsoft.com/office/drawing/2014/main" id="{57E1D1D6-8798-7B46-8C35-A882F24CF566}"/>
              </a:ext>
            </a:extLst>
          </p:cNvPr>
          <p:cNvSpPr/>
          <p:nvPr/>
        </p:nvSpPr>
        <p:spPr bwMode="gray">
          <a:xfrm>
            <a:off x="0" y="3343835"/>
            <a:ext cx="12195175" cy="3514165"/>
          </a:xfrm>
          <a:prstGeom prst="rect">
            <a:avLst/>
          </a:prstGeom>
          <a:gradFill>
            <a:gsLst>
              <a:gs pos="0">
                <a:schemeClr val="accent3">
                  <a:lumMod val="50000"/>
                  <a:alpha val="0"/>
                </a:schemeClr>
              </a:gs>
              <a:gs pos="100000">
                <a:schemeClr val="accent3">
                  <a:lumMod val="50000"/>
                  <a:alpha val="48000"/>
                </a:schemeClr>
              </a:gs>
            </a:gsLst>
            <a:lin ang="5400000" scaled="1"/>
          </a:gra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Speaker"/>
          <p:cNvSpPr>
            <a:spLocks noGrp="1"/>
          </p:cNvSpPr>
          <p:nvPr>
            <p:ph type="subTitle" idx="1"/>
          </p:nvPr>
        </p:nvSpPr>
        <p:spPr/>
        <p:txBody>
          <a:bodyPr/>
          <a:lstStyle/>
          <a:p>
            <a:r>
              <a:rPr lang="en-US" dirty="0"/>
              <a:t>Nitika Uniyal and Sheena Lakshmi</a:t>
            </a:r>
            <a:br>
              <a:rPr lang="en-US" dirty="0"/>
            </a:br>
            <a:r>
              <a:rPr lang="en-US" dirty="0"/>
              <a:t>SAP</a:t>
            </a:r>
          </a:p>
        </p:txBody>
      </p:sp>
      <p:sp>
        <p:nvSpPr>
          <p:cNvPr id="4" name="Presentation title"/>
          <p:cNvSpPr>
            <a:spLocks noGrp="1"/>
          </p:cNvSpPr>
          <p:nvPr>
            <p:ph type="title"/>
          </p:nvPr>
        </p:nvSpPr>
        <p:spPr/>
        <p:txBody>
          <a:bodyPr/>
          <a:lstStyle/>
          <a:p>
            <a:r>
              <a:rPr lang="en-US" sz="6600" dirty="0"/>
              <a:t>5 Components of </a:t>
            </a:r>
            <a:r>
              <a:rPr lang="en-US" sz="6600" dirty="0">
                <a:solidFill>
                  <a:schemeClr val="accent1"/>
                </a:solidFill>
              </a:rPr>
              <a:t>Usability</a:t>
            </a:r>
            <a:br>
              <a:rPr lang="en-US" sz="6600" dirty="0">
                <a:solidFill>
                  <a:schemeClr val="accent1"/>
                </a:solidFill>
              </a:rPr>
            </a:br>
            <a:endParaRPr lang="en-US" sz="6600" dirty="0"/>
          </a:p>
        </p:txBody>
      </p:sp>
      <p:sp>
        <p:nvSpPr>
          <p:cNvPr id="7" name="First last title"/>
          <p:cNvSpPr>
            <a:spLocks noGrp="1"/>
          </p:cNvSpPr>
          <p:nvPr>
            <p:ph type="body" sz="quarter" idx="10"/>
          </p:nvPr>
        </p:nvSpPr>
        <p:spPr/>
        <p:txBody>
          <a:bodyPr/>
          <a:lstStyle/>
          <a:p>
            <a:r>
              <a:rPr lang="de-DE" dirty="0"/>
              <a:t>Analytics </a:t>
            </a:r>
            <a:r>
              <a:rPr lang="de-DE" dirty="0" err="1"/>
              <a:t>and</a:t>
            </a:r>
            <a:r>
              <a:rPr lang="de-DE" dirty="0"/>
              <a:t> Data Days</a:t>
            </a:r>
          </a:p>
          <a:p>
            <a:r>
              <a:rPr lang="de-DE" dirty="0"/>
              <a:t>June 24–25, 2020</a:t>
            </a:r>
            <a:endParaRPr lang="en-US" dirty="0"/>
          </a:p>
        </p:txBody>
      </p:sp>
      <p:pic>
        <p:nvPicPr>
          <p:cNvPr id="10" name="SAP Logo"/>
          <p:cNvPicPr>
            <a:picLocks noChangeAspect="1"/>
          </p:cNvPicPr>
          <p:nvPr/>
        </p:nvPicPr>
        <p:blipFill>
          <a:blip r:embed="rId3"/>
          <a:stretch>
            <a:fillRect/>
          </a:stretch>
        </p:blipFill>
        <p:spPr>
          <a:xfrm>
            <a:off x="6097541" y="503238"/>
            <a:ext cx="1164139" cy="576000"/>
          </a:xfrm>
          <a:prstGeom prst="rect">
            <a:avLst/>
          </a:prstGeom>
        </p:spPr>
      </p:pic>
      <p:pic>
        <p:nvPicPr>
          <p:cNvPr id="15" name="Grafik 14">
            <a:extLst>
              <a:ext uri="{FF2B5EF4-FFF2-40B4-BE49-F238E27FC236}">
                <a16:creationId xmlns:a16="http://schemas.microsoft.com/office/drawing/2014/main" id="{5665A481-B59D-0848-BB86-F0B298D16A4B}"/>
              </a:ext>
            </a:extLst>
          </p:cNvPr>
          <p:cNvPicPr>
            <a:picLocks noChangeAspect="1"/>
          </p:cNvPicPr>
          <p:nvPr/>
        </p:nvPicPr>
        <p:blipFill>
          <a:blip r:embed="rId4"/>
          <a:stretch>
            <a:fillRect/>
          </a:stretch>
        </p:blipFill>
        <p:spPr>
          <a:xfrm>
            <a:off x="5972111" y="5739172"/>
            <a:ext cx="3657600" cy="482600"/>
          </a:xfrm>
          <a:prstGeom prst="rect">
            <a:avLst/>
          </a:prstGeom>
        </p:spPr>
      </p:pic>
      <p:pic>
        <p:nvPicPr>
          <p:cNvPr id="17" name="Grafik 16">
            <a:extLst>
              <a:ext uri="{FF2B5EF4-FFF2-40B4-BE49-F238E27FC236}">
                <a16:creationId xmlns:a16="http://schemas.microsoft.com/office/drawing/2014/main" id="{A174FB77-A67F-C444-A7DA-B9F69E9D976F}"/>
              </a:ext>
            </a:extLst>
          </p:cNvPr>
          <p:cNvPicPr>
            <a:picLocks noChangeAspect="1"/>
          </p:cNvPicPr>
          <p:nvPr/>
        </p:nvPicPr>
        <p:blipFill>
          <a:blip r:embed="rId5"/>
          <a:stretch>
            <a:fillRect/>
          </a:stretch>
        </p:blipFill>
        <p:spPr>
          <a:xfrm>
            <a:off x="10265391" y="5163671"/>
            <a:ext cx="1676578" cy="1487517"/>
          </a:xfrm>
          <a:prstGeom prst="rect">
            <a:avLst/>
          </a:prstGeom>
        </p:spPr>
      </p:pic>
    </p:spTree>
    <p:extLst>
      <p:ext uri="{BB962C8B-B14F-4D97-AF65-F5344CB8AC3E}">
        <p14:creationId xmlns:p14="http://schemas.microsoft.com/office/powerpoint/2010/main" val="196875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vider">
            <a:extLst>
              <a:ext uri="{FF2B5EF4-FFF2-40B4-BE49-F238E27FC236}">
                <a16:creationId xmlns:a16="http://schemas.microsoft.com/office/drawing/2014/main" id="{7AAD0449-2677-4C1C-9E9E-BBBA939E9F28}"/>
              </a:ext>
            </a:extLst>
          </p:cNvPr>
          <p:cNvSpPr>
            <a:spLocks noGrp="1"/>
          </p:cNvSpPr>
          <p:nvPr>
            <p:ph type="ctrTitle"/>
          </p:nvPr>
        </p:nvSpPr>
        <p:spPr>
          <a:xfrm>
            <a:off x="504987" y="2213301"/>
            <a:ext cx="11185200" cy="677108"/>
          </a:xfrm>
        </p:spPr>
        <p:txBody>
          <a:bodyPr/>
          <a:lstStyle/>
          <a:p>
            <a:r>
              <a:rPr lang="en-US" dirty="0">
                <a:solidFill>
                  <a:schemeClr val="accent1"/>
                </a:solidFill>
              </a:rPr>
              <a:t>Efficiency</a:t>
            </a:r>
            <a:br>
              <a:rPr lang="en-US" dirty="0">
                <a:solidFill>
                  <a:schemeClr val="accent1"/>
                </a:solidFill>
              </a:rPr>
            </a:br>
            <a:br>
              <a:rPr lang="en-US" sz="2000" b="0" dirty="0"/>
            </a:br>
            <a:r>
              <a:rPr lang="en-US" sz="2000" b="0" dirty="0"/>
              <a:t> </a:t>
            </a:r>
            <a:br>
              <a:rPr lang="en-US" sz="2000" b="0" dirty="0"/>
            </a:br>
            <a:br>
              <a:rPr lang="en-US" sz="2000" b="0" dirty="0"/>
            </a:br>
            <a:br>
              <a:rPr lang="en-US" sz="2000" b="0" dirty="0"/>
            </a:br>
            <a:r>
              <a:rPr lang="en-US" sz="2000" b="0" dirty="0"/>
              <a:t> </a:t>
            </a:r>
          </a:p>
        </p:txBody>
      </p:sp>
      <p:pic>
        <p:nvPicPr>
          <p:cNvPr id="1026" name="Picture 2">
            <a:extLst>
              <a:ext uri="{FF2B5EF4-FFF2-40B4-BE49-F238E27FC236}">
                <a16:creationId xmlns:a16="http://schemas.microsoft.com/office/drawing/2014/main" id="{8B1E8CCF-24BF-4BF5-A0A3-CCC15801F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4" y="3416436"/>
            <a:ext cx="12135893" cy="34132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3251216-7D33-4F6D-BA4A-E54C2E0B0AB4}"/>
              </a:ext>
            </a:extLst>
          </p:cNvPr>
          <p:cNvSpPr/>
          <p:nvPr/>
        </p:nvSpPr>
        <p:spPr>
          <a:xfrm>
            <a:off x="324117" y="2890409"/>
            <a:ext cx="11717965" cy="830997"/>
          </a:xfrm>
          <a:prstGeom prst="rect">
            <a:avLst/>
          </a:prstGeom>
        </p:spPr>
        <p:txBody>
          <a:bodyPr wrap="square">
            <a:spAutoFit/>
          </a:bodyPr>
          <a:lstStyle/>
          <a:p>
            <a:r>
              <a:rPr lang="en-US" sz="2400" dirty="0"/>
              <a:t>A user, familiar with an application, should be able to effectively and quickly accomplish goals in a logical, intuitive, and consistent manner.</a:t>
            </a:r>
            <a:endParaRPr lang="en-US" dirty="0"/>
          </a:p>
        </p:txBody>
      </p:sp>
    </p:spTree>
    <p:extLst>
      <p:ext uri="{BB962C8B-B14F-4D97-AF65-F5344CB8AC3E}">
        <p14:creationId xmlns:p14="http://schemas.microsoft.com/office/powerpoint/2010/main" val="397890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vider">
            <a:extLst>
              <a:ext uri="{FF2B5EF4-FFF2-40B4-BE49-F238E27FC236}">
                <a16:creationId xmlns:a16="http://schemas.microsoft.com/office/drawing/2014/main" id="{7AAD0449-2677-4C1C-9E9E-BBBA939E9F28}"/>
              </a:ext>
            </a:extLst>
          </p:cNvPr>
          <p:cNvSpPr>
            <a:spLocks noGrp="1"/>
          </p:cNvSpPr>
          <p:nvPr>
            <p:ph type="ctrTitle"/>
          </p:nvPr>
        </p:nvSpPr>
        <p:spPr>
          <a:xfrm>
            <a:off x="504987" y="3516794"/>
            <a:ext cx="11185200" cy="677108"/>
          </a:xfrm>
        </p:spPr>
        <p:txBody>
          <a:bodyPr/>
          <a:lstStyle/>
          <a:p>
            <a:pPr algn="ctr"/>
            <a:r>
              <a:rPr lang="en-US" dirty="0">
                <a:solidFill>
                  <a:schemeClr val="accent1"/>
                </a:solidFill>
              </a:rPr>
              <a:t>Efficiency</a:t>
            </a:r>
            <a:br>
              <a:rPr lang="en-US" dirty="0">
                <a:solidFill>
                  <a:schemeClr val="accent1"/>
                </a:solidFill>
              </a:rPr>
            </a:br>
            <a:br>
              <a:rPr lang="en-US" sz="2000" b="0" dirty="0"/>
            </a:br>
            <a:r>
              <a:rPr lang="en-US" sz="2000" b="0" dirty="0"/>
              <a:t> </a:t>
            </a:r>
            <a:br>
              <a:rPr lang="en-US" sz="2000" b="0" dirty="0"/>
            </a:br>
            <a:br>
              <a:rPr lang="en-US" sz="2000" b="0" dirty="0"/>
            </a:br>
            <a:br>
              <a:rPr lang="en-US" sz="2000" b="0" dirty="0"/>
            </a:br>
            <a:r>
              <a:rPr lang="en-US" sz="2000" b="0" dirty="0"/>
              <a:t> </a:t>
            </a:r>
          </a:p>
        </p:txBody>
      </p:sp>
      <p:sp>
        <p:nvSpPr>
          <p:cNvPr id="6" name="Rectangle 5">
            <a:extLst>
              <a:ext uri="{FF2B5EF4-FFF2-40B4-BE49-F238E27FC236}">
                <a16:creationId xmlns:a16="http://schemas.microsoft.com/office/drawing/2014/main" id="{81659017-F8B4-49A7-A318-6321152A92D4}"/>
              </a:ext>
            </a:extLst>
          </p:cNvPr>
          <p:cNvSpPr/>
          <p:nvPr/>
        </p:nvSpPr>
        <p:spPr>
          <a:xfrm>
            <a:off x="7009204" y="4138274"/>
            <a:ext cx="1983005" cy="400110"/>
          </a:xfrm>
          <a:prstGeom prst="rect">
            <a:avLst/>
          </a:prstGeom>
        </p:spPr>
        <p:txBody>
          <a:bodyPr wrap="none">
            <a:noAutofit/>
          </a:bodyPr>
          <a:lstStyle/>
          <a:p>
            <a:r>
              <a:rPr lang="en-IN" sz="2000" dirty="0">
                <a:latin typeface="BentonSans" panose="02000503000000020004" pitchFamily="2" charset="0"/>
                <a:ea typeface="Helvetica Neue" panose="02000503000000020004" pitchFamily="2" charset="0"/>
                <a:cs typeface="Helvetica Neue" panose="02000503000000020004" pitchFamily="2" charset="0"/>
              </a:rPr>
              <a:t>Anticipate Needs</a:t>
            </a:r>
            <a:endParaRPr lang="en-US" sz="2000" dirty="0">
              <a:latin typeface="BentonSans" panose="02000503000000020004" pitchFamily="2" charset="0"/>
              <a:ea typeface="Helvetica Neue" panose="02000503000000020004" pitchFamily="2" charset="0"/>
              <a:cs typeface="Helvetica Neue" panose="02000503000000020004" pitchFamily="2" charset="0"/>
            </a:endParaRPr>
          </a:p>
        </p:txBody>
      </p:sp>
      <p:sp>
        <p:nvSpPr>
          <p:cNvPr id="7" name="Rectangle 6">
            <a:extLst>
              <a:ext uri="{FF2B5EF4-FFF2-40B4-BE49-F238E27FC236}">
                <a16:creationId xmlns:a16="http://schemas.microsoft.com/office/drawing/2014/main" id="{3C5A4EFB-3141-4477-9E0A-6520D9ADA69F}"/>
              </a:ext>
            </a:extLst>
          </p:cNvPr>
          <p:cNvSpPr/>
          <p:nvPr/>
        </p:nvSpPr>
        <p:spPr>
          <a:xfrm>
            <a:off x="4695933" y="4126418"/>
            <a:ext cx="3018458" cy="400110"/>
          </a:xfrm>
          <a:prstGeom prst="rect">
            <a:avLst/>
          </a:prstGeom>
        </p:spPr>
        <p:txBody>
          <a:bodyPr wrap="none">
            <a:noAutofit/>
          </a:bodyPr>
          <a:lstStyle/>
          <a:p>
            <a:r>
              <a:rPr lang="en-IN" sz="2000" dirty="0">
                <a:latin typeface="BentonSans" panose="02000503000000020004" pitchFamily="2" charset="0"/>
                <a:ea typeface="Helvetica Neue" panose="02000503000000020004" pitchFamily="2" charset="0"/>
                <a:cs typeface="Helvetica Neue" panose="02000503000000020004" pitchFamily="2" charset="0"/>
              </a:rPr>
              <a:t>Provide Shortcuts</a:t>
            </a:r>
            <a:endParaRPr lang="en-US" sz="2000" dirty="0">
              <a:latin typeface="BentonSans" panose="02000503000000020004" pitchFamily="2" charset="0"/>
              <a:ea typeface="Helvetica Neue" panose="02000503000000020004" pitchFamily="2" charset="0"/>
              <a:cs typeface="Helvetica Neue" panose="02000503000000020004" pitchFamily="2" charset="0"/>
            </a:endParaRPr>
          </a:p>
        </p:txBody>
      </p:sp>
      <p:sp>
        <p:nvSpPr>
          <p:cNvPr id="8" name="Rectangle 7">
            <a:extLst>
              <a:ext uri="{FF2B5EF4-FFF2-40B4-BE49-F238E27FC236}">
                <a16:creationId xmlns:a16="http://schemas.microsoft.com/office/drawing/2014/main" id="{A2A0B3F1-0105-4424-A6EE-A5931815FC18}"/>
              </a:ext>
            </a:extLst>
          </p:cNvPr>
          <p:cNvSpPr/>
          <p:nvPr/>
        </p:nvSpPr>
        <p:spPr>
          <a:xfrm>
            <a:off x="2109564" y="4138274"/>
            <a:ext cx="1908988" cy="400110"/>
          </a:xfrm>
          <a:prstGeom prst="rect">
            <a:avLst/>
          </a:prstGeom>
        </p:spPr>
        <p:txBody>
          <a:bodyPr wrap="none">
            <a:noAutofit/>
          </a:bodyPr>
          <a:lstStyle/>
          <a:p>
            <a:r>
              <a:rPr lang="en-US" sz="2000" dirty="0">
                <a:latin typeface="BentonSans" panose="02000503000000020004" pitchFamily="2" charset="0"/>
                <a:ea typeface="Helvetica Neue" panose="02000503000000020004" pitchFamily="2" charset="0"/>
                <a:cs typeface="Helvetica Neue" panose="02000503000000020004" pitchFamily="2" charset="0"/>
              </a:rPr>
              <a:t>Auto-Complete Steps</a:t>
            </a:r>
            <a:r>
              <a:rPr lang="en-US" dirty="0">
                <a:latin typeface="BentonSans" panose="02000503000000020004" pitchFamily="2" charset="0"/>
                <a:ea typeface="Helvetica Neue" panose="02000503000000020004" pitchFamily="2" charset="0"/>
                <a:cs typeface="Helvetica Neue" panose="02000503000000020004" pitchFamily="2" charset="0"/>
              </a:rPr>
              <a:t> </a:t>
            </a:r>
          </a:p>
        </p:txBody>
      </p:sp>
      <p:cxnSp>
        <p:nvCxnSpPr>
          <p:cNvPr id="9" name="Straight Connector 8">
            <a:extLst>
              <a:ext uri="{FF2B5EF4-FFF2-40B4-BE49-F238E27FC236}">
                <a16:creationId xmlns:a16="http://schemas.microsoft.com/office/drawing/2014/main" id="{DAA93B92-55A0-4913-BB9E-98925BA3D040}"/>
              </a:ext>
            </a:extLst>
          </p:cNvPr>
          <p:cNvCxnSpPr/>
          <p:nvPr/>
        </p:nvCxnSpPr>
        <p:spPr>
          <a:xfrm>
            <a:off x="4543533" y="4059773"/>
            <a:ext cx="0" cy="533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6DDC135-4BA2-4DA6-B90D-24BA0CE610A7}"/>
              </a:ext>
            </a:extLst>
          </p:cNvPr>
          <p:cNvCxnSpPr/>
          <p:nvPr/>
        </p:nvCxnSpPr>
        <p:spPr>
          <a:xfrm>
            <a:off x="6874750" y="4071629"/>
            <a:ext cx="0" cy="533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752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1034251" y="1331977"/>
            <a:ext cx="11186477" cy="653999"/>
          </a:xfrm>
        </p:spPr>
        <p:txBody>
          <a:bodyPr/>
          <a:lstStyle/>
          <a:p>
            <a:pPr lvl="0"/>
            <a:r>
              <a:rPr lang="en-US" dirty="0"/>
              <a:t>Make tasks easier and shorter for your user by providing suggestions and auto-complete options and saving details for subsequent use.</a:t>
            </a:r>
          </a:p>
        </p:txBody>
      </p:sp>
      <p:sp>
        <p:nvSpPr>
          <p:cNvPr id="4" name="Title"/>
          <p:cNvSpPr>
            <a:spLocks noGrp="1"/>
          </p:cNvSpPr>
          <p:nvPr>
            <p:ph type="title"/>
          </p:nvPr>
        </p:nvSpPr>
        <p:spPr>
          <a:xfrm>
            <a:off x="504001" y="504000"/>
            <a:ext cx="11186476" cy="1107996"/>
          </a:xfrm>
        </p:spPr>
        <p:txBody>
          <a:bodyPr/>
          <a:lstStyle/>
          <a:p>
            <a:r>
              <a:rPr lang="en-US" dirty="0"/>
              <a:t># 2 - Efficiency</a:t>
            </a:r>
            <a:br>
              <a:rPr lang="en-US" dirty="0"/>
            </a:br>
            <a:br>
              <a:rPr lang="en-US" dirty="0"/>
            </a:br>
            <a:endParaRPr lang="en-US" dirty="0"/>
          </a:p>
        </p:txBody>
      </p:sp>
      <p:pic>
        <p:nvPicPr>
          <p:cNvPr id="8" name="Picture 7">
            <a:extLst>
              <a:ext uri="{FF2B5EF4-FFF2-40B4-BE49-F238E27FC236}">
                <a16:creationId xmlns:a16="http://schemas.microsoft.com/office/drawing/2014/main" id="{1F4237FB-299F-49B9-AB95-2E0DDB0A5BA5}"/>
              </a:ext>
            </a:extLst>
          </p:cNvPr>
          <p:cNvPicPr>
            <a:picLocks noChangeAspect="1"/>
          </p:cNvPicPr>
          <p:nvPr/>
        </p:nvPicPr>
        <p:blipFill rotWithShape="1">
          <a:blip r:embed="rId3"/>
          <a:srcRect l="5956" t="37478" r="62294" b="25309"/>
          <a:stretch/>
        </p:blipFill>
        <p:spPr>
          <a:xfrm>
            <a:off x="6627490" y="4355718"/>
            <a:ext cx="3387147" cy="1419999"/>
          </a:xfrm>
          <a:prstGeom prst="rect">
            <a:avLst/>
          </a:prstGeom>
          <a:ln w="3175">
            <a:solidFill>
              <a:schemeClr val="accent3">
                <a:lumMod val="75000"/>
              </a:schemeClr>
            </a:solidFill>
          </a:ln>
        </p:spPr>
      </p:pic>
      <p:pic>
        <p:nvPicPr>
          <p:cNvPr id="9" name="Picture 8">
            <a:extLst>
              <a:ext uri="{FF2B5EF4-FFF2-40B4-BE49-F238E27FC236}">
                <a16:creationId xmlns:a16="http://schemas.microsoft.com/office/drawing/2014/main" id="{AAC37B50-F8A5-4028-A95A-3B451C4FFD78}"/>
              </a:ext>
            </a:extLst>
          </p:cNvPr>
          <p:cNvPicPr>
            <a:picLocks noChangeAspect="1"/>
          </p:cNvPicPr>
          <p:nvPr/>
        </p:nvPicPr>
        <p:blipFill>
          <a:blip r:embed="rId4"/>
          <a:stretch>
            <a:fillRect/>
          </a:stretch>
        </p:blipFill>
        <p:spPr>
          <a:xfrm>
            <a:off x="477652" y="2270833"/>
            <a:ext cx="5619587" cy="3504884"/>
          </a:xfrm>
          <a:prstGeom prst="rect">
            <a:avLst/>
          </a:prstGeom>
        </p:spPr>
      </p:pic>
      <p:sp>
        <p:nvSpPr>
          <p:cNvPr id="10" name="Rectangle 9">
            <a:extLst>
              <a:ext uri="{FF2B5EF4-FFF2-40B4-BE49-F238E27FC236}">
                <a16:creationId xmlns:a16="http://schemas.microsoft.com/office/drawing/2014/main" id="{EBA4284F-36D5-4C7E-BAB2-FFE78441CA82}"/>
              </a:ext>
            </a:extLst>
          </p:cNvPr>
          <p:cNvSpPr/>
          <p:nvPr/>
        </p:nvSpPr>
        <p:spPr>
          <a:xfrm>
            <a:off x="912536" y="916505"/>
            <a:ext cx="8223524" cy="400110"/>
          </a:xfrm>
          <a:prstGeom prst="rect">
            <a:avLst/>
          </a:prstGeom>
        </p:spPr>
        <p:txBody>
          <a:bodyPr wrap="square">
            <a:spAutoFit/>
          </a:bodyPr>
          <a:lstStyle/>
          <a:p>
            <a:r>
              <a:rPr lang="en-US" sz="2000" dirty="0">
                <a:solidFill>
                  <a:schemeClr val="accent1"/>
                </a:solidFill>
                <a:latin typeface="+mj-lt"/>
                <a:ea typeface="+mj-ea"/>
                <a:cs typeface="+mj-cs"/>
              </a:rPr>
              <a:t>Auto-Complete Steps </a:t>
            </a:r>
            <a:r>
              <a:rPr lang="en-US" sz="2000" spc="-15" dirty="0">
                <a:solidFill>
                  <a:srgbClr val="8C96A0"/>
                </a:solidFill>
                <a:latin typeface="BentonSans" panose="02000503000000020004" pitchFamily="2" charset="0"/>
                <a:ea typeface="Helvetica Neue" panose="02000503000000020004" pitchFamily="2" charset="0"/>
                <a:cs typeface="Helvetica Neue" panose="02000503000000020004" pitchFamily="2" charset="0"/>
              </a:rPr>
              <a:t>| </a:t>
            </a:r>
            <a:r>
              <a:rPr lang="en-US" sz="2000" dirty="0">
                <a:latin typeface="+mj-lt"/>
                <a:ea typeface="+mj-ea"/>
                <a:cs typeface="+mj-cs"/>
              </a:rPr>
              <a:t>Provide Shortcuts </a:t>
            </a:r>
            <a:r>
              <a:rPr lang="en-US" sz="2000" spc="-15" dirty="0">
                <a:solidFill>
                  <a:srgbClr val="8C96A0"/>
                </a:solidFill>
                <a:latin typeface="BentonSans" panose="02000503000000020004" pitchFamily="2" charset="0"/>
                <a:ea typeface="Helvetica Neue" panose="02000503000000020004" pitchFamily="2" charset="0"/>
                <a:cs typeface="Helvetica Neue" panose="02000503000000020004" pitchFamily="2" charset="0"/>
              </a:rPr>
              <a:t>| </a:t>
            </a:r>
            <a:r>
              <a:rPr lang="en-US" sz="2000" dirty="0">
                <a:latin typeface="+mj-lt"/>
                <a:ea typeface="+mj-ea"/>
                <a:cs typeface="+mj-cs"/>
              </a:rPr>
              <a:t>Anticipate Needs</a:t>
            </a:r>
          </a:p>
        </p:txBody>
      </p:sp>
      <p:sp>
        <p:nvSpPr>
          <p:cNvPr id="12" name="Text Placeholder">
            <a:extLst>
              <a:ext uri="{FF2B5EF4-FFF2-40B4-BE49-F238E27FC236}">
                <a16:creationId xmlns:a16="http://schemas.microsoft.com/office/drawing/2014/main" id="{49D9D26E-BDE2-46F7-9911-45FC779DF97B}"/>
              </a:ext>
            </a:extLst>
          </p:cNvPr>
          <p:cNvSpPr txBox="1">
            <a:spLocks/>
          </p:cNvSpPr>
          <p:nvPr/>
        </p:nvSpPr>
        <p:spPr bwMode="black">
          <a:xfrm>
            <a:off x="504002" y="5822698"/>
            <a:ext cx="5816412" cy="653999"/>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Pre-populate data or provide defaults wherever applicable</a:t>
            </a:r>
          </a:p>
        </p:txBody>
      </p:sp>
      <p:sp>
        <p:nvSpPr>
          <p:cNvPr id="13" name="Text Placeholder">
            <a:extLst>
              <a:ext uri="{FF2B5EF4-FFF2-40B4-BE49-F238E27FC236}">
                <a16:creationId xmlns:a16="http://schemas.microsoft.com/office/drawing/2014/main" id="{DE4C20FD-7DAA-4675-BDB8-F7E7E7266B4C}"/>
              </a:ext>
            </a:extLst>
          </p:cNvPr>
          <p:cNvSpPr txBox="1">
            <a:spLocks/>
          </p:cNvSpPr>
          <p:nvPr/>
        </p:nvSpPr>
        <p:spPr bwMode="black">
          <a:xfrm>
            <a:off x="6627490" y="5822698"/>
            <a:ext cx="3387147" cy="653999"/>
          </a:xfrm>
          <a:prstGeom prst="rect">
            <a:avLst/>
          </a:prstGeom>
        </p:spPr>
        <p:txBody>
          <a:bodyPr vert="horz" lIns="0" tIns="0" rIns="0" bIns="0" rtlCol="0">
            <a:normAutofit fontScale="85000" lnSpcReduction="1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Visible Password criteria to reduce error and speed up the process. </a:t>
            </a:r>
          </a:p>
        </p:txBody>
      </p:sp>
    </p:spTree>
    <p:extLst>
      <p:ext uri="{BB962C8B-B14F-4D97-AF65-F5344CB8AC3E}">
        <p14:creationId xmlns:p14="http://schemas.microsoft.com/office/powerpoint/2010/main" val="388643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1056445" y="1284996"/>
            <a:ext cx="11186477" cy="653999"/>
          </a:xfrm>
        </p:spPr>
        <p:txBody>
          <a:bodyPr/>
          <a:lstStyle/>
          <a:p>
            <a:pPr lvl="0"/>
            <a:r>
              <a:rPr lang="en-US" dirty="0"/>
              <a:t>Shortcuts within the application help users accomplish goals effectively and reduce churn.</a:t>
            </a:r>
          </a:p>
        </p:txBody>
      </p:sp>
      <p:sp>
        <p:nvSpPr>
          <p:cNvPr id="4" name="Title"/>
          <p:cNvSpPr>
            <a:spLocks noGrp="1"/>
          </p:cNvSpPr>
          <p:nvPr>
            <p:ph type="title"/>
          </p:nvPr>
        </p:nvSpPr>
        <p:spPr>
          <a:xfrm>
            <a:off x="504001" y="504000"/>
            <a:ext cx="11186476" cy="1107996"/>
          </a:xfrm>
        </p:spPr>
        <p:txBody>
          <a:bodyPr/>
          <a:lstStyle/>
          <a:p>
            <a:r>
              <a:rPr lang="en-US" dirty="0"/>
              <a:t># 2 - Efficiency</a:t>
            </a:r>
            <a:br>
              <a:rPr lang="en-US" dirty="0"/>
            </a:br>
            <a:br>
              <a:rPr lang="en-US" dirty="0"/>
            </a:br>
            <a:r>
              <a:rPr lang="en-US" dirty="0"/>
              <a:t>     	</a:t>
            </a:r>
          </a:p>
        </p:txBody>
      </p:sp>
      <p:sp>
        <p:nvSpPr>
          <p:cNvPr id="10" name="Rectangle 9">
            <a:extLst>
              <a:ext uri="{FF2B5EF4-FFF2-40B4-BE49-F238E27FC236}">
                <a16:creationId xmlns:a16="http://schemas.microsoft.com/office/drawing/2014/main" id="{EBA4284F-36D5-4C7E-BAB2-FFE78441CA82}"/>
              </a:ext>
            </a:extLst>
          </p:cNvPr>
          <p:cNvSpPr/>
          <p:nvPr/>
        </p:nvSpPr>
        <p:spPr>
          <a:xfrm>
            <a:off x="966710" y="878931"/>
            <a:ext cx="8223524" cy="400110"/>
          </a:xfrm>
          <a:prstGeom prst="rect">
            <a:avLst/>
          </a:prstGeom>
        </p:spPr>
        <p:txBody>
          <a:bodyPr wrap="square">
            <a:spAutoFit/>
          </a:bodyPr>
          <a:lstStyle/>
          <a:p>
            <a:r>
              <a:rPr lang="en-US" sz="2000" dirty="0">
                <a:latin typeface="+mj-lt"/>
                <a:ea typeface="+mj-ea"/>
                <a:cs typeface="+mj-cs"/>
              </a:rPr>
              <a:t>Auto-Complete Steps </a:t>
            </a:r>
            <a:r>
              <a:rPr lang="en-US" sz="2000" spc="-15" dirty="0">
                <a:solidFill>
                  <a:srgbClr val="8C96A0"/>
                </a:solidFill>
                <a:latin typeface="BentonSans" panose="02000503000000020004" pitchFamily="2" charset="0"/>
                <a:ea typeface="Helvetica Neue" panose="02000503000000020004" pitchFamily="2" charset="0"/>
                <a:cs typeface="Helvetica Neue" panose="02000503000000020004" pitchFamily="2" charset="0"/>
              </a:rPr>
              <a:t>| </a:t>
            </a:r>
            <a:r>
              <a:rPr lang="en-US" sz="2000" dirty="0">
                <a:solidFill>
                  <a:schemeClr val="accent1"/>
                </a:solidFill>
                <a:latin typeface="+mj-lt"/>
                <a:ea typeface="+mj-ea"/>
                <a:cs typeface="+mj-cs"/>
              </a:rPr>
              <a:t>Provide Shortcuts </a:t>
            </a:r>
            <a:r>
              <a:rPr lang="en-US" sz="2000" spc="-15" dirty="0">
                <a:solidFill>
                  <a:srgbClr val="8C96A0"/>
                </a:solidFill>
                <a:latin typeface="BentonSans" panose="02000503000000020004" pitchFamily="2" charset="0"/>
                <a:ea typeface="Helvetica Neue" panose="02000503000000020004" pitchFamily="2" charset="0"/>
                <a:cs typeface="Helvetica Neue" panose="02000503000000020004" pitchFamily="2" charset="0"/>
              </a:rPr>
              <a:t>| </a:t>
            </a:r>
            <a:r>
              <a:rPr lang="en-US" sz="2000" dirty="0">
                <a:latin typeface="+mj-lt"/>
                <a:ea typeface="+mj-ea"/>
                <a:cs typeface="+mj-cs"/>
              </a:rPr>
              <a:t>Anticipate Needs</a:t>
            </a:r>
          </a:p>
        </p:txBody>
      </p:sp>
      <p:sp>
        <p:nvSpPr>
          <p:cNvPr id="12" name="Text Placeholder">
            <a:extLst>
              <a:ext uri="{FF2B5EF4-FFF2-40B4-BE49-F238E27FC236}">
                <a16:creationId xmlns:a16="http://schemas.microsoft.com/office/drawing/2014/main" id="{49D9D26E-BDE2-46F7-9911-45FC779DF97B}"/>
              </a:ext>
            </a:extLst>
          </p:cNvPr>
          <p:cNvSpPr txBox="1">
            <a:spLocks/>
          </p:cNvSpPr>
          <p:nvPr/>
        </p:nvSpPr>
        <p:spPr bwMode="black">
          <a:xfrm>
            <a:off x="1064847" y="6081414"/>
            <a:ext cx="5531364" cy="178709"/>
          </a:xfrm>
          <a:prstGeom prst="rect">
            <a:avLst/>
          </a:prstGeom>
        </p:spPr>
        <p:txBody>
          <a:bodyPr vert="horz" lIns="0" tIns="0" rIns="0" bIns="0" rtlCol="0">
            <a:normAutofit fontScale="70000" lnSpcReduction="2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Context menus for quick actions</a:t>
            </a:r>
          </a:p>
          <a:p>
            <a:endParaRPr lang="en-US" dirty="0"/>
          </a:p>
        </p:txBody>
      </p:sp>
      <p:sp>
        <p:nvSpPr>
          <p:cNvPr id="13" name="Text Placeholder">
            <a:extLst>
              <a:ext uri="{FF2B5EF4-FFF2-40B4-BE49-F238E27FC236}">
                <a16:creationId xmlns:a16="http://schemas.microsoft.com/office/drawing/2014/main" id="{DE4C20FD-7DAA-4675-BDB8-F7E7E7266B4C}"/>
              </a:ext>
            </a:extLst>
          </p:cNvPr>
          <p:cNvSpPr txBox="1">
            <a:spLocks/>
          </p:cNvSpPr>
          <p:nvPr/>
        </p:nvSpPr>
        <p:spPr bwMode="black">
          <a:xfrm>
            <a:off x="7160053" y="6081414"/>
            <a:ext cx="3387147" cy="653999"/>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Most commonly used shortcut for duplicating an item</a:t>
            </a:r>
          </a:p>
        </p:txBody>
      </p:sp>
      <p:grpSp>
        <p:nvGrpSpPr>
          <p:cNvPr id="14" name="Group 13">
            <a:extLst>
              <a:ext uri="{FF2B5EF4-FFF2-40B4-BE49-F238E27FC236}">
                <a16:creationId xmlns:a16="http://schemas.microsoft.com/office/drawing/2014/main" id="{3FD5261C-CB9A-462C-8CE3-4E4580352171}"/>
              </a:ext>
            </a:extLst>
          </p:cNvPr>
          <p:cNvGrpSpPr/>
          <p:nvPr/>
        </p:nvGrpSpPr>
        <p:grpSpPr>
          <a:xfrm>
            <a:off x="7043312" y="1729120"/>
            <a:ext cx="4259589" cy="1887772"/>
            <a:chOff x="6801882" y="2241345"/>
            <a:chExt cx="4259589" cy="1887772"/>
          </a:xfrm>
        </p:grpSpPr>
        <p:pic>
          <p:nvPicPr>
            <p:cNvPr id="15" name="Picture 2" descr="C:\Users\I505372\AppData\Local\Temp\SNAGHTML49c31e2.PNG">
              <a:extLst>
                <a:ext uri="{FF2B5EF4-FFF2-40B4-BE49-F238E27FC236}">
                  <a16:creationId xmlns:a16="http://schemas.microsoft.com/office/drawing/2014/main" id="{475B4A7B-DA6E-48F0-B107-2DB90FC142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1882" y="2241345"/>
              <a:ext cx="4259589" cy="188777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FCBB89A-2258-45BF-BF49-BCC58F5FDD7B}"/>
                </a:ext>
              </a:extLst>
            </p:cNvPr>
            <p:cNvSpPr/>
            <p:nvPr/>
          </p:nvSpPr>
          <p:spPr>
            <a:xfrm>
              <a:off x="8817121" y="2566155"/>
              <a:ext cx="263366" cy="14975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ntonSans" panose="02000503000000020004" pitchFamily="2" charset="0"/>
                <a:ea typeface="Helvetica Neue" panose="02000503000000020004" pitchFamily="2" charset="0"/>
                <a:cs typeface="Helvetica Neue" panose="02000503000000020004" pitchFamily="2" charset="0"/>
              </a:endParaRPr>
            </a:p>
          </p:txBody>
        </p:sp>
      </p:grpSp>
      <p:grpSp>
        <p:nvGrpSpPr>
          <p:cNvPr id="17" name="Group 16">
            <a:extLst>
              <a:ext uri="{FF2B5EF4-FFF2-40B4-BE49-F238E27FC236}">
                <a16:creationId xmlns:a16="http://schemas.microsoft.com/office/drawing/2014/main" id="{20376641-5B09-46E2-BD92-94CCA77C2F9A}"/>
              </a:ext>
            </a:extLst>
          </p:cNvPr>
          <p:cNvGrpSpPr/>
          <p:nvPr/>
        </p:nvGrpSpPr>
        <p:grpSpPr>
          <a:xfrm>
            <a:off x="7068810" y="4160592"/>
            <a:ext cx="4242848" cy="1792712"/>
            <a:chOff x="6909334" y="3351418"/>
            <a:chExt cx="3945853" cy="1667224"/>
          </a:xfrm>
        </p:grpSpPr>
        <p:pic>
          <p:nvPicPr>
            <p:cNvPr id="18" name="Picture 17">
              <a:extLst>
                <a:ext uri="{FF2B5EF4-FFF2-40B4-BE49-F238E27FC236}">
                  <a16:creationId xmlns:a16="http://schemas.microsoft.com/office/drawing/2014/main" id="{38438276-912E-4AF4-A6CA-499CF3451419}"/>
                </a:ext>
              </a:extLst>
            </p:cNvPr>
            <p:cNvPicPr>
              <a:picLocks noChangeAspect="1"/>
            </p:cNvPicPr>
            <p:nvPr/>
          </p:nvPicPr>
          <p:blipFill>
            <a:blip r:embed="rId4"/>
            <a:stretch>
              <a:fillRect/>
            </a:stretch>
          </p:blipFill>
          <p:spPr>
            <a:xfrm>
              <a:off x="6909334" y="3351418"/>
              <a:ext cx="3945853" cy="1667224"/>
            </a:xfrm>
            <a:prstGeom prst="rect">
              <a:avLst/>
            </a:prstGeom>
          </p:spPr>
        </p:pic>
        <p:sp>
          <p:nvSpPr>
            <p:cNvPr id="19" name="Rectangle 18">
              <a:extLst>
                <a:ext uri="{FF2B5EF4-FFF2-40B4-BE49-F238E27FC236}">
                  <a16:creationId xmlns:a16="http://schemas.microsoft.com/office/drawing/2014/main" id="{299C1B6A-5A45-4F10-87CB-05CFA546A36F}"/>
                </a:ext>
              </a:extLst>
            </p:cNvPr>
            <p:cNvSpPr/>
            <p:nvPr/>
          </p:nvSpPr>
          <p:spPr>
            <a:xfrm>
              <a:off x="8106374" y="4210188"/>
              <a:ext cx="697742" cy="17984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ntonSans" panose="02000503000000020004" pitchFamily="2" charset="0"/>
                <a:ea typeface="Helvetica Neue" panose="02000503000000020004" pitchFamily="2" charset="0"/>
                <a:cs typeface="Helvetica Neue" panose="02000503000000020004" pitchFamily="2" charset="0"/>
              </a:endParaRPr>
            </a:p>
          </p:txBody>
        </p:sp>
      </p:grpSp>
      <p:grpSp>
        <p:nvGrpSpPr>
          <p:cNvPr id="20" name="Group 19">
            <a:extLst>
              <a:ext uri="{FF2B5EF4-FFF2-40B4-BE49-F238E27FC236}">
                <a16:creationId xmlns:a16="http://schemas.microsoft.com/office/drawing/2014/main" id="{4DC518DF-9893-4D9F-8150-96BD86BDA16A}"/>
              </a:ext>
            </a:extLst>
          </p:cNvPr>
          <p:cNvGrpSpPr/>
          <p:nvPr/>
        </p:nvGrpSpPr>
        <p:grpSpPr>
          <a:xfrm>
            <a:off x="1064847" y="1787682"/>
            <a:ext cx="5310117" cy="4235170"/>
            <a:chOff x="524626" y="1831912"/>
            <a:chExt cx="5740695" cy="4578585"/>
          </a:xfrm>
        </p:grpSpPr>
        <p:pic>
          <p:nvPicPr>
            <p:cNvPr id="21" name="Picture 20">
              <a:extLst>
                <a:ext uri="{FF2B5EF4-FFF2-40B4-BE49-F238E27FC236}">
                  <a16:creationId xmlns:a16="http://schemas.microsoft.com/office/drawing/2014/main" id="{ACAE561B-3B17-444F-BC1C-FC6DFB37467F}"/>
                </a:ext>
              </a:extLst>
            </p:cNvPr>
            <p:cNvPicPr>
              <a:picLocks noChangeAspect="1"/>
            </p:cNvPicPr>
            <p:nvPr/>
          </p:nvPicPr>
          <p:blipFill>
            <a:blip r:embed="rId5"/>
            <a:stretch>
              <a:fillRect/>
            </a:stretch>
          </p:blipFill>
          <p:spPr>
            <a:xfrm>
              <a:off x="524626" y="1831912"/>
              <a:ext cx="5740695" cy="4578585"/>
            </a:xfrm>
            <a:prstGeom prst="rect">
              <a:avLst/>
            </a:prstGeom>
          </p:spPr>
        </p:pic>
        <p:sp>
          <p:nvSpPr>
            <p:cNvPr id="22" name="Rectangle 21">
              <a:extLst>
                <a:ext uri="{FF2B5EF4-FFF2-40B4-BE49-F238E27FC236}">
                  <a16:creationId xmlns:a16="http://schemas.microsoft.com/office/drawing/2014/main" id="{311AF5FD-3105-4EAC-AB06-EE14F2EC6440}"/>
                </a:ext>
              </a:extLst>
            </p:cNvPr>
            <p:cNvSpPr/>
            <p:nvPr/>
          </p:nvSpPr>
          <p:spPr>
            <a:xfrm>
              <a:off x="2681440" y="4460543"/>
              <a:ext cx="1532861" cy="28418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ntonSans" panose="02000503000000020004" pitchFamily="2" charset="0"/>
                <a:ea typeface="Helvetica Neue" panose="02000503000000020004" pitchFamily="2" charset="0"/>
                <a:cs typeface="Helvetica Neue" panose="02000503000000020004" pitchFamily="2" charset="0"/>
              </a:endParaRPr>
            </a:p>
          </p:txBody>
        </p:sp>
      </p:grpSp>
    </p:spTree>
    <p:extLst>
      <p:ext uri="{BB962C8B-B14F-4D97-AF65-F5344CB8AC3E}">
        <p14:creationId xmlns:p14="http://schemas.microsoft.com/office/powerpoint/2010/main" val="421532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504001" y="504000"/>
            <a:ext cx="11186476" cy="1107996"/>
          </a:xfrm>
        </p:spPr>
        <p:txBody>
          <a:bodyPr/>
          <a:lstStyle/>
          <a:p>
            <a:r>
              <a:rPr lang="en-US" dirty="0"/>
              <a:t># 2 - Efficiency</a:t>
            </a:r>
            <a:br>
              <a:rPr lang="en-US" dirty="0"/>
            </a:br>
            <a:br>
              <a:rPr lang="en-US" dirty="0"/>
            </a:br>
            <a:r>
              <a:rPr lang="en-US" dirty="0"/>
              <a:t>     	</a:t>
            </a:r>
          </a:p>
        </p:txBody>
      </p:sp>
      <p:sp>
        <p:nvSpPr>
          <p:cNvPr id="10" name="Rectangle 9">
            <a:extLst>
              <a:ext uri="{FF2B5EF4-FFF2-40B4-BE49-F238E27FC236}">
                <a16:creationId xmlns:a16="http://schemas.microsoft.com/office/drawing/2014/main" id="{EBA4284F-36D5-4C7E-BAB2-FFE78441CA82}"/>
              </a:ext>
            </a:extLst>
          </p:cNvPr>
          <p:cNvSpPr/>
          <p:nvPr/>
        </p:nvSpPr>
        <p:spPr>
          <a:xfrm>
            <a:off x="966710" y="878931"/>
            <a:ext cx="8223524" cy="400110"/>
          </a:xfrm>
          <a:prstGeom prst="rect">
            <a:avLst/>
          </a:prstGeom>
        </p:spPr>
        <p:txBody>
          <a:bodyPr wrap="square">
            <a:spAutoFit/>
          </a:bodyPr>
          <a:lstStyle/>
          <a:p>
            <a:r>
              <a:rPr lang="en-US" sz="2000" dirty="0">
                <a:latin typeface="+mj-lt"/>
                <a:ea typeface="+mj-ea"/>
                <a:cs typeface="+mj-cs"/>
              </a:rPr>
              <a:t>Auto-Complete Steps </a:t>
            </a:r>
            <a:r>
              <a:rPr lang="en-US" sz="2000" spc="-15" dirty="0">
                <a:solidFill>
                  <a:srgbClr val="8C96A0"/>
                </a:solidFill>
                <a:latin typeface="BentonSans" panose="02000503000000020004" pitchFamily="2" charset="0"/>
                <a:ea typeface="Helvetica Neue" panose="02000503000000020004" pitchFamily="2" charset="0"/>
                <a:cs typeface="Helvetica Neue" panose="02000503000000020004" pitchFamily="2" charset="0"/>
              </a:rPr>
              <a:t>| </a:t>
            </a:r>
            <a:r>
              <a:rPr lang="en-US" sz="2000" dirty="0">
                <a:solidFill>
                  <a:schemeClr val="accent1"/>
                </a:solidFill>
                <a:latin typeface="+mj-lt"/>
                <a:ea typeface="+mj-ea"/>
                <a:cs typeface="+mj-cs"/>
              </a:rPr>
              <a:t>Provide Shortcuts </a:t>
            </a:r>
            <a:r>
              <a:rPr lang="en-US" sz="2000" spc="-15" dirty="0">
                <a:solidFill>
                  <a:srgbClr val="8C96A0"/>
                </a:solidFill>
                <a:latin typeface="BentonSans" panose="02000503000000020004" pitchFamily="2" charset="0"/>
                <a:ea typeface="Helvetica Neue" panose="02000503000000020004" pitchFamily="2" charset="0"/>
                <a:cs typeface="Helvetica Neue" panose="02000503000000020004" pitchFamily="2" charset="0"/>
              </a:rPr>
              <a:t>| </a:t>
            </a:r>
            <a:r>
              <a:rPr lang="en-US" sz="2000" dirty="0">
                <a:latin typeface="+mj-lt"/>
                <a:ea typeface="+mj-ea"/>
                <a:cs typeface="+mj-cs"/>
              </a:rPr>
              <a:t>Anticipate Needs</a:t>
            </a:r>
          </a:p>
        </p:txBody>
      </p:sp>
      <p:pic>
        <p:nvPicPr>
          <p:cNvPr id="23" name="Picture 22">
            <a:extLst>
              <a:ext uri="{FF2B5EF4-FFF2-40B4-BE49-F238E27FC236}">
                <a16:creationId xmlns:a16="http://schemas.microsoft.com/office/drawing/2014/main" id="{8CA32539-3278-4317-AD65-41A7BB09AF9F}"/>
              </a:ext>
            </a:extLst>
          </p:cNvPr>
          <p:cNvPicPr>
            <a:picLocks noChangeAspect="1"/>
          </p:cNvPicPr>
          <p:nvPr/>
        </p:nvPicPr>
        <p:blipFill>
          <a:blip r:embed="rId3"/>
          <a:stretch>
            <a:fillRect/>
          </a:stretch>
        </p:blipFill>
        <p:spPr>
          <a:xfrm>
            <a:off x="1056445" y="1653972"/>
            <a:ext cx="6117777" cy="3892153"/>
          </a:xfrm>
          <a:prstGeom prst="rect">
            <a:avLst/>
          </a:prstGeom>
        </p:spPr>
      </p:pic>
      <p:pic>
        <p:nvPicPr>
          <p:cNvPr id="24" name="Picture 23">
            <a:extLst>
              <a:ext uri="{FF2B5EF4-FFF2-40B4-BE49-F238E27FC236}">
                <a16:creationId xmlns:a16="http://schemas.microsoft.com/office/drawing/2014/main" id="{CC3BE5FD-4121-43B2-9BC5-BB196378FAC9}"/>
              </a:ext>
            </a:extLst>
          </p:cNvPr>
          <p:cNvPicPr>
            <a:picLocks noChangeAspect="1"/>
          </p:cNvPicPr>
          <p:nvPr/>
        </p:nvPicPr>
        <p:blipFill>
          <a:blip r:embed="rId4"/>
          <a:stretch>
            <a:fillRect/>
          </a:stretch>
        </p:blipFill>
        <p:spPr>
          <a:xfrm>
            <a:off x="7786144" y="1668074"/>
            <a:ext cx="3904333" cy="1923874"/>
          </a:xfrm>
          <a:prstGeom prst="rect">
            <a:avLst/>
          </a:prstGeom>
        </p:spPr>
      </p:pic>
      <p:sp>
        <p:nvSpPr>
          <p:cNvPr id="25" name="Text Placeholder">
            <a:extLst>
              <a:ext uri="{FF2B5EF4-FFF2-40B4-BE49-F238E27FC236}">
                <a16:creationId xmlns:a16="http://schemas.microsoft.com/office/drawing/2014/main" id="{AD48140F-70CB-451D-815A-596F8B6668AA}"/>
              </a:ext>
            </a:extLst>
          </p:cNvPr>
          <p:cNvSpPr txBox="1">
            <a:spLocks/>
          </p:cNvSpPr>
          <p:nvPr/>
        </p:nvSpPr>
        <p:spPr bwMode="black">
          <a:xfrm>
            <a:off x="1056445" y="5660107"/>
            <a:ext cx="5675951" cy="653999"/>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Recently accessed files on the Home page</a:t>
            </a:r>
          </a:p>
        </p:txBody>
      </p:sp>
      <p:sp>
        <p:nvSpPr>
          <p:cNvPr id="26" name="Text Placeholder">
            <a:extLst>
              <a:ext uri="{FF2B5EF4-FFF2-40B4-BE49-F238E27FC236}">
                <a16:creationId xmlns:a16="http://schemas.microsoft.com/office/drawing/2014/main" id="{4557A640-9D50-49B2-AB26-9D298A6E33C8}"/>
              </a:ext>
            </a:extLst>
          </p:cNvPr>
          <p:cNvSpPr txBox="1">
            <a:spLocks/>
          </p:cNvSpPr>
          <p:nvPr/>
        </p:nvSpPr>
        <p:spPr bwMode="black">
          <a:xfrm>
            <a:off x="7786144" y="3274543"/>
            <a:ext cx="4213610" cy="1116586"/>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a:t>
            </a:r>
          </a:p>
          <a:p>
            <a:r>
              <a:rPr lang="en-US" sz="1400" dirty="0"/>
              <a:t>Bookmarking a page to easily access it later</a:t>
            </a:r>
          </a:p>
        </p:txBody>
      </p:sp>
    </p:spTree>
    <p:extLst>
      <p:ext uri="{BB962C8B-B14F-4D97-AF65-F5344CB8AC3E}">
        <p14:creationId xmlns:p14="http://schemas.microsoft.com/office/powerpoint/2010/main" val="400091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504001" y="504000"/>
            <a:ext cx="11186476" cy="1107996"/>
          </a:xfrm>
        </p:spPr>
        <p:txBody>
          <a:bodyPr/>
          <a:lstStyle/>
          <a:p>
            <a:r>
              <a:rPr lang="en-US" dirty="0"/>
              <a:t># 2 - Efficiency</a:t>
            </a:r>
            <a:br>
              <a:rPr lang="en-US" dirty="0"/>
            </a:br>
            <a:br>
              <a:rPr lang="en-US" dirty="0"/>
            </a:br>
            <a:r>
              <a:rPr lang="en-US" dirty="0"/>
              <a:t>     	</a:t>
            </a:r>
          </a:p>
        </p:txBody>
      </p:sp>
      <p:sp>
        <p:nvSpPr>
          <p:cNvPr id="10" name="Rectangle 9">
            <a:extLst>
              <a:ext uri="{FF2B5EF4-FFF2-40B4-BE49-F238E27FC236}">
                <a16:creationId xmlns:a16="http://schemas.microsoft.com/office/drawing/2014/main" id="{EBA4284F-36D5-4C7E-BAB2-FFE78441CA82}"/>
              </a:ext>
            </a:extLst>
          </p:cNvPr>
          <p:cNvSpPr/>
          <p:nvPr/>
        </p:nvSpPr>
        <p:spPr>
          <a:xfrm>
            <a:off x="966710" y="878931"/>
            <a:ext cx="8223524" cy="400110"/>
          </a:xfrm>
          <a:prstGeom prst="rect">
            <a:avLst/>
          </a:prstGeom>
        </p:spPr>
        <p:txBody>
          <a:bodyPr wrap="square">
            <a:spAutoFit/>
          </a:bodyPr>
          <a:lstStyle/>
          <a:p>
            <a:r>
              <a:rPr lang="en-US" sz="2000" dirty="0">
                <a:latin typeface="+mj-lt"/>
                <a:ea typeface="+mj-ea"/>
                <a:cs typeface="+mj-cs"/>
              </a:rPr>
              <a:t>Auto-Complete Steps </a:t>
            </a:r>
            <a:r>
              <a:rPr lang="en-US" sz="2000" spc="-15" dirty="0">
                <a:solidFill>
                  <a:srgbClr val="8C96A0"/>
                </a:solidFill>
                <a:latin typeface="BentonSans" panose="02000503000000020004" pitchFamily="2" charset="0"/>
                <a:ea typeface="Helvetica Neue" panose="02000503000000020004" pitchFamily="2" charset="0"/>
                <a:cs typeface="Helvetica Neue" panose="02000503000000020004" pitchFamily="2" charset="0"/>
              </a:rPr>
              <a:t>| </a:t>
            </a:r>
            <a:r>
              <a:rPr lang="en-US" sz="2000" dirty="0">
                <a:latin typeface="+mj-lt"/>
                <a:ea typeface="+mj-ea"/>
                <a:cs typeface="+mj-cs"/>
              </a:rPr>
              <a:t>Provide Shortcuts </a:t>
            </a:r>
            <a:r>
              <a:rPr lang="en-US" sz="2000" spc="-15" dirty="0">
                <a:solidFill>
                  <a:srgbClr val="8C96A0"/>
                </a:solidFill>
                <a:latin typeface="BentonSans" panose="02000503000000020004" pitchFamily="2" charset="0"/>
                <a:ea typeface="Helvetica Neue" panose="02000503000000020004" pitchFamily="2" charset="0"/>
                <a:cs typeface="Helvetica Neue" panose="02000503000000020004" pitchFamily="2" charset="0"/>
              </a:rPr>
              <a:t>| </a:t>
            </a:r>
            <a:r>
              <a:rPr lang="en-US" sz="2000" dirty="0">
                <a:solidFill>
                  <a:schemeClr val="accent1"/>
                </a:solidFill>
                <a:latin typeface="+mj-lt"/>
                <a:ea typeface="+mj-ea"/>
                <a:cs typeface="+mj-cs"/>
              </a:rPr>
              <a:t>Anticipate Needs</a:t>
            </a:r>
          </a:p>
        </p:txBody>
      </p:sp>
      <p:sp>
        <p:nvSpPr>
          <p:cNvPr id="25" name="Text Placeholder">
            <a:extLst>
              <a:ext uri="{FF2B5EF4-FFF2-40B4-BE49-F238E27FC236}">
                <a16:creationId xmlns:a16="http://schemas.microsoft.com/office/drawing/2014/main" id="{AD48140F-70CB-451D-815A-596F8B6668AA}"/>
              </a:ext>
            </a:extLst>
          </p:cNvPr>
          <p:cNvSpPr txBox="1">
            <a:spLocks/>
          </p:cNvSpPr>
          <p:nvPr/>
        </p:nvSpPr>
        <p:spPr bwMode="black">
          <a:xfrm>
            <a:off x="1056445" y="5141707"/>
            <a:ext cx="4009701" cy="1212293"/>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Search o Insight Queries and recommendations are great to guide users</a:t>
            </a:r>
          </a:p>
        </p:txBody>
      </p:sp>
      <p:sp>
        <p:nvSpPr>
          <p:cNvPr id="26" name="Text Placeholder">
            <a:extLst>
              <a:ext uri="{FF2B5EF4-FFF2-40B4-BE49-F238E27FC236}">
                <a16:creationId xmlns:a16="http://schemas.microsoft.com/office/drawing/2014/main" id="{4557A640-9D50-49B2-AB26-9D298A6E33C8}"/>
              </a:ext>
            </a:extLst>
          </p:cNvPr>
          <p:cNvSpPr txBox="1">
            <a:spLocks/>
          </p:cNvSpPr>
          <p:nvPr/>
        </p:nvSpPr>
        <p:spPr bwMode="black">
          <a:xfrm>
            <a:off x="8061379" y="4525610"/>
            <a:ext cx="3939874" cy="1116586"/>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a:t>
            </a:r>
          </a:p>
          <a:p>
            <a:r>
              <a:rPr lang="en-US" sz="1400" dirty="0"/>
              <a:t>Keep users informed that they are looking at relevant data.</a:t>
            </a:r>
          </a:p>
        </p:txBody>
      </p:sp>
      <p:sp>
        <p:nvSpPr>
          <p:cNvPr id="8" name="Text Placeholder">
            <a:extLst>
              <a:ext uri="{FF2B5EF4-FFF2-40B4-BE49-F238E27FC236}">
                <a16:creationId xmlns:a16="http://schemas.microsoft.com/office/drawing/2014/main" id="{5EB349B3-C7BE-4BA2-BBB5-E45DA3203921}"/>
              </a:ext>
            </a:extLst>
          </p:cNvPr>
          <p:cNvSpPr txBox="1">
            <a:spLocks/>
          </p:cNvSpPr>
          <p:nvPr/>
        </p:nvSpPr>
        <p:spPr bwMode="black">
          <a:xfrm>
            <a:off x="1034539" y="1286848"/>
            <a:ext cx="11021674" cy="1644758"/>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​Guide your users based on the common course of action for accomplishing a task and if possible, provide an anticipatory design that enables machine intelligence to do it for them. Provide them with what they expect.</a:t>
            </a:r>
          </a:p>
        </p:txBody>
      </p:sp>
      <p:pic>
        <p:nvPicPr>
          <p:cNvPr id="9" name="Picture 8">
            <a:extLst>
              <a:ext uri="{FF2B5EF4-FFF2-40B4-BE49-F238E27FC236}">
                <a16:creationId xmlns:a16="http://schemas.microsoft.com/office/drawing/2014/main" id="{EEEA3DB7-1A17-4444-8623-1DCCF8A5E610}"/>
              </a:ext>
            </a:extLst>
          </p:cNvPr>
          <p:cNvPicPr>
            <a:picLocks noChangeAspect="1"/>
          </p:cNvPicPr>
          <p:nvPr/>
        </p:nvPicPr>
        <p:blipFill>
          <a:blip r:embed="rId3"/>
          <a:stretch>
            <a:fillRect/>
          </a:stretch>
        </p:blipFill>
        <p:spPr>
          <a:xfrm>
            <a:off x="1034539" y="2267409"/>
            <a:ext cx="4333219" cy="2679080"/>
          </a:xfrm>
          <a:prstGeom prst="rect">
            <a:avLst/>
          </a:prstGeom>
        </p:spPr>
      </p:pic>
      <p:pic>
        <p:nvPicPr>
          <p:cNvPr id="11" name="Picture 10">
            <a:extLst>
              <a:ext uri="{FF2B5EF4-FFF2-40B4-BE49-F238E27FC236}">
                <a16:creationId xmlns:a16="http://schemas.microsoft.com/office/drawing/2014/main" id="{7799F0A7-6709-415F-89EA-99437304B7B5}"/>
              </a:ext>
            </a:extLst>
          </p:cNvPr>
          <p:cNvPicPr>
            <a:picLocks noChangeAspect="1"/>
          </p:cNvPicPr>
          <p:nvPr/>
        </p:nvPicPr>
        <p:blipFill>
          <a:blip r:embed="rId4"/>
          <a:stretch>
            <a:fillRect/>
          </a:stretch>
        </p:blipFill>
        <p:spPr>
          <a:xfrm>
            <a:off x="8061378" y="2241322"/>
            <a:ext cx="3879271" cy="2705167"/>
          </a:xfrm>
          <a:prstGeom prst="rect">
            <a:avLst/>
          </a:prstGeom>
        </p:spPr>
      </p:pic>
      <p:pic>
        <p:nvPicPr>
          <p:cNvPr id="12" name="Picture 11">
            <a:extLst>
              <a:ext uri="{FF2B5EF4-FFF2-40B4-BE49-F238E27FC236}">
                <a16:creationId xmlns:a16="http://schemas.microsoft.com/office/drawing/2014/main" id="{485651B4-538B-4F55-8E16-5633DCF078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7784" y="2242807"/>
            <a:ext cx="1873568" cy="4056900"/>
          </a:xfrm>
          <a:prstGeom prst="rect">
            <a:avLst/>
          </a:prstGeom>
        </p:spPr>
      </p:pic>
      <p:sp>
        <p:nvSpPr>
          <p:cNvPr id="13" name="Text Placeholder">
            <a:extLst>
              <a:ext uri="{FF2B5EF4-FFF2-40B4-BE49-F238E27FC236}">
                <a16:creationId xmlns:a16="http://schemas.microsoft.com/office/drawing/2014/main" id="{F2EBF45B-A351-4510-B3E5-081FE8E7CD5E}"/>
              </a:ext>
            </a:extLst>
          </p:cNvPr>
          <p:cNvSpPr txBox="1">
            <a:spLocks/>
          </p:cNvSpPr>
          <p:nvPr/>
        </p:nvSpPr>
        <p:spPr bwMode="black">
          <a:xfrm>
            <a:off x="5777784" y="6394192"/>
            <a:ext cx="2674728" cy="248313"/>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Search to insight (Mobile)</a:t>
            </a:r>
          </a:p>
        </p:txBody>
      </p:sp>
    </p:spTree>
    <p:extLst>
      <p:ext uri="{BB962C8B-B14F-4D97-AF65-F5344CB8AC3E}">
        <p14:creationId xmlns:p14="http://schemas.microsoft.com/office/powerpoint/2010/main" val="172152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vider">
            <a:extLst>
              <a:ext uri="{FF2B5EF4-FFF2-40B4-BE49-F238E27FC236}">
                <a16:creationId xmlns:a16="http://schemas.microsoft.com/office/drawing/2014/main" id="{7AAD0449-2677-4C1C-9E9E-BBBA939E9F28}"/>
              </a:ext>
            </a:extLst>
          </p:cNvPr>
          <p:cNvSpPr>
            <a:spLocks noGrp="1"/>
          </p:cNvSpPr>
          <p:nvPr>
            <p:ph type="ctrTitle"/>
          </p:nvPr>
        </p:nvSpPr>
        <p:spPr>
          <a:xfrm>
            <a:off x="504987" y="2213301"/>
            <a:ext cx="11185200" cy="677108"/>
          </a:xfrm>
        </p:spPr>
        <p:txBody>
          <a:bodyPr/>
          <a:lstStyle/>
          <a:p>
            <a:r>
              <a:rPr lang="en-US" dirty="0">
                <a:solidFill>
                  <a:schemeClr val="accent1"/>
                </a:solidFill>
              </a:rPr>
              <a:t>Memorability</a:t>
            </a:r>
            <a:br>
              <a:rPr lang="en-US" dirty="0">
                <a:solidFill>
                  <a:schemeClr val="accent1"/>
                </a:solidFill>
              </a:rPr>
            </a:br>
            <a:br>
              <a:rPr lang="en-US" sz="2000" b="0" dirty="0"/>
            </a:br>
            <a:r>
              <a:rPr lang="en-US" sz="2000" b="0" dirty="0"/>
              <a:t> </a:t>
            </a:r>
            <a:br>
              <a:rPr lang="en-US" sz="2000" b="0" dirty="0"/>
            </a:br>
            <a:br>
              <a:rPr lang="en-US" sz="2000" b="0" dirty="0"/>
            </a:br>
            <a:br>
              <a:rPr lang="en-US" sz="2000" b="0" dirty="0"/>
            </a:br>
            <a:r>
              <a:rPr lang="en-US" sz="2000" b="0" dirty="0"/>
              <a:t> </a:t>
            </a:r>
          </a:p>
        </p:txBody>
      </p:sp>
      <p:pic>
        <p:nvPicPr>
          <p:cNvPr id="1026" name="Picture 2">
            <a:extLst>
              <a:ext uri="{FF2B5EF4-FFF2-40B4-BE49-F238E27FC236}">
                <a16:creationId xmlns:a16="http://schemas.microsoft.com/office/drawing/2014/main" id="{8B1E8CCF-24BF-4BF5-A0A3-CCC15801F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4" y="3416436"/>
            <a:ext cx="12135893" cy="34132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3251216-7D33-4F6D-BA4A-E54C2E0B0AB4}"/>
              </a:ext>
            </a:extLst>
          </p:cNvPr>
          <p:cNvSpPr/>
          <p:nvPr/>
        </p:nvSpPr>
        <p:spPr>
          <a:xfrm>
            <a:off x="324117" y="2890409"/>
            <a:ext cx="11717965" cy="830997"/>
          </a:xfrm>
          <a:prstGeom prst="rect">
            <a:avLst/>
          </a:prstGeom>
        </p:spPr>
        <p:txBody>
          <a:bodyPr wrap="square">
            <a:spAutoFit/>
          </a:bodyPr>
          <a:lstStyle/>
          <a:p>
            <a:r>
              <a:rPr lang="en-US" sz="2400" dirty="0"/>
              <a:t>Memorability is a measure of how easy an application is to remember after a substantial time-lapse between visits.</a:t>
            </a:r>
            <a:endParaRPr lang="en-US" dirty="0"/>
          </a:p>
        </p:txBody>
      </p:sp>
    </p:spTree>
    <p:extLst>
      <p:ext uri="{BB962C8B-B14F-4D97-AF65-F5344CB8AC3E}">
        <p14:creationId xmlns:p14="http://schemas.microsoft.com/office/powerpoint/2010/main" val="1866340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vider">
            <a:extLst>
              <a:ext uri="{FF2B5EF4-FFF2-40B4-BE49-F238E27FC236}">
                <a16:creationId xmlns:a16="http://schemas.microsoft.com/office/drawing/2014/main" id="{7AAD0449-2677-4C1C-9E9E-BBBA939E9F28}"/>
              </a:ext>
            </a:extLst>
          </p:cNvPr>
          <p:cNvSpPr>
            <a:spLocks noGrp="1"/>
          </p:cNvSpPr>
          <p:nvPr>
            <p:ph type="ctrTitle"/>
          </p:nvPr>
        </p:nvSpPr>
        <p:spPr>
          <a:xfrm>
            <a:off x="504987" y="3516794"/>
            <a:ext cx="11185200" cy="677108"/>
          </a:xfrm>
        </p:spPr>
        <p:txBody>
          <a:bodyPr/>
          <a:lstStyle/>
          <a:p>
            <a:pPr algn="ctr"/>
            <a:r>
              <a:rPr lang="en-US" dirty="0">
                <a:solidFill>
                  <a:schemeClr val="accent1"/>
                </a:solidFill>
              </a:rPr>
              <a:t>Memorability</a:t>
            </a:r>
            <a:br>
              <a:rPr lang="en-US" dirty="0">
                <a:solidFill>
                  <a:schemeClr val="accent1"/>
                </a:solidFill>
              </a:rPr>
            </a:br>
            <a:br>
              <a:rPr lang="en-US" sz="2000" b="0" dirty="0"/>
            </a:br>
            <a:r>
              <a:rPr lang="en-US" sz="2000" b="0" dirty="0"/>
              <a:t> </a:t>
            </a:r>
            <a:br>
              <a:rPr lang="en-US" sz="2000" b="0" dirty="0"/>
            </a:br>
            <a:br>
              <a:rPr lang="en-US" sz="2000" b="0" dirty="0"/>
            </a:br>
            <a:br>
              <a:rPr lang="en-US" sz="2000" b="0" dirty="0"/>
            </a:br>
            <a:r>
              <a:rPr lang="en-US" sz="2000" b="0" dirty="0"/>
              <a:t> </a:t>
            </a:r>
          </a:p>
        </p:txBody>
      </p:sp>
      <p:sp>
        <p:nvSpPr>
          <p:cNvPr id="11" name="Rectangle 10">
            <a:extLst>
              <a:ext uri="{FF2B5EF4-FFF2-40B4-BE49-F238E27FC236}">
                <a16:creationId xmlns:a16="http://schemas.microsoft.com/office/drawing/2014/main" id="{ED669142-9D4B-495A-932B-4012C889EB06}"/>
              </a:ext>
            </a:extLst>
          </p:cNvPr>
          <p:cNvSpPr/>
          <p:nvPr/>
        </p:nvSpPr>
        <p:spPr>
          <a:xfrm>
            <a:off x="7001899" y="4339244"/>
            <a:ext cx="1983005" cy="400110"/>
          </a:xfrm>
          <a:prstGeom prst="rect">
            <a:avLst/>
          </a:prstGeom>
        </p:spPr>
        <p:txBody>
          <a:bodyPr wrap="none">
            <a:noAutofit/>
          </a:bodyPr>
          <a:lstStyle/>
          <a:p>
            <a:r>
              <a:rPr lang="en-IN" sz="2000" dirty="0">
                <a:latin typeface="BentonSans" panose="02000503000000020004" pitchFamily="2" charset="0"/>
                <a:ea typeface="Helvetica Neue" panose="02000503000000020004" pitchFamily="2" charset="0"/>
                <a:cs typeface="Helvetica Neue" panose="02000503000000020004" pitchFamily="2" charset="0"/>
              </a:rPr>
              <a:t>Pattern Affordances</a:t>
            </a:r>
            <a:endParaRPr lang="en-US" sz="2000" dirty="0">
              <a:latin typeface="BentonSans" panose="02000503000000020004" pitchFamily="2" charset="0"/>
              <a:ea typeface="Helvetica Neue" panose="02000503000000020004" pitchFamily="2" charset="0"/>
              <a:cs typeface="Helvetica Neue" panose="02000503000000020004" pitchFamily="2" charset="0"/>
            </a:endParaRPr>
          </a:p>
        </p:txBody>
      </p:sp>
      <p:sp>
        <p:nvSpPr>
          <p:cNvPr id="12" name="Rectangle 11">
            <a:extLst>
              <a:ext uri="{FF2B5EF4-FFF2-40B4-BE49-F238E27FC236}">
                <a16:creationId xmlns:a16="http://schemas.microsoft.com/office/drawing/2014/main" id="{CDA92652-D651-43AF-961C-78449E9F48C4}"/>
              </a:ext>
            </a:extLst>
          </p:cNvPr>
          <p:cNvSpPr/>
          <p:nvPr/>
        </p:nvSpPr>
        <p:spPr>
          <a:xfrm>
            <a:off x="4876804" y="4327388"/>
            <a:ext cx="3018458" cy="400110"/>
          </a:xfrm>
          <a:prstGeom prst="rect">
            <a:avLst/>
          </a:prstGeom>
        </p:spPr>
        <p:txBody>
          <a:bodyPr wrap="none">
            <a:noAutofit/>
          </a:bodyPr>
          <a:lstStyle/>
          <a:p>
            <a:r>
              <a:rPr lang="en-IN" sz="2000" dirty="0">
                <a:latin typeface="BentonSans" panose="02000503000000020004" pitchFamily="2" charset="0"/>
                <a:ea typeface="Helvetica Neue" panose="02000503000000020004" pitchFamily="2" charset="0"/>
                <a:cs typeface="Helvetica Neue" panose="02000503000000020004" pitchFamily="2" charset="0"/>
              </a:rPr>
              <a:t>Response Times</a:t>
            </a:r>
            <a:endParaRPr lang="en-US" sz="2000" dirty="0">
              <a:latin typeface="BentonSans" panose="02000503000000020004" pitchFamily="2" charset="0"/>
              <a:ea typeface="Helvetica Neue" panose="02000503000000020004" pitchFamily="2" charset="0"/>
              <a:cs typeface="Helvetica Neue" panose="02000503000000020004" pitchFamily="2" charset="0"/>
            </a:endParaRPr>
          </a:p>
        </p:txBody>
      </p:sp>
      <p:sp>
        <p:nvSpPr>
          <p:cNvPr id="13" name="Rectangle 12">
            <a:extLst>
              <a:ext uri="{FF2B5EF4-FFF2-40B4-BE49-F238E27FC236}">
                <a16:creationId xmlns:a16="http://schemas.microsoft.com/office/drawing/2014/main" id="{B529F0F8-B007-4C3D-B5FB-ADAF80BE9A66}"/>
              </a:ext>
            </a:extLst>
          </p:cNvPr>
          <p:cNvSpPr/>
          <p:nvPr/>
        </p:nvSpPr>
        <p:spPr>
          <a:xfrm>
            <a:off x="2756702" y="4339244"/>
            <a:ext cx="1908988" cy="400110"/>
          </a:xfrm>
          <a:prstGeom prst="rect">
            <a:avLst/>
          </a:prstGeom>
        </p:spPr>
        <p:txBody>
          <a:bodyPr wrap="none">
            <a:noAutofit/>
          </a:bodyPr>
          <a:lstStyle/>
          <a:p>
            <a:r>
              <a:rPr lang="en-US" sz="2000" dirty="0">
                <a:latin typeface="BentonSans" panose="02000503000000020004" pitchFamily="2" charset="0"/>
                <a:ea typeface="Helvetica Neue" panose="02000503000000020004" pitchFamily="2" charset="0"/>
                <a:cs typeface="Helvetica Neue" panose="02000503000000020004" pitchFamily="2" charset="0"/>
              </a:rPr>
              <a:t>Visual Elements</a:t>
            </a:r>
            <a:endParaRPr lang="en-US" dirty="0">
              <a:latin typeface="BentonSans" panose="02000503000000020004" pitchFamily="2" charset="0"/>
              <a:ea typeface="Helvetica Neue" panose="02000503000000020004" pitchFamily="2" charset="0"/>
              <a:cs typeface="Helvetica Neue" panose="02000503000000020004" pitchFamily="2" charset="0"/>
            </a:endParaRPr>
          </a:p>
        </p:txBody>
      </p:sp>
      <p:cxnSp>
        <p:nvCxnSpPr>
          <p:cNvPr id="14" name="Straight Connector 13">
            <a:extLst>
              <a:ext uri="{FF2B5EF4-FFF2-40B4-BE49-F238E27FC236}">
                <a16:creationId xmlns:a16="http://schemas.microsoft.com/office/drawing/2014/main" id="{254BF97F-A643-423E-A510-B1AD2F196E08}"/>
              </a:ext>
            </a:extLst>
          </p:cNvPr>
          <p:cNvCxnSpPr/>
          <p:nvPr/>
        </p:nvCxnSpPr>
        <p:spPr>
          <a:xfrm>
            <a:off x="4724404" y="4260743"/>
            <a:ext cx="0" cy="533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AC19EF-AE43-4854-9F4D-8F5FC2437004}"/>
              </a:ext>
            </a:extLst>
          </p:cNvPr>
          <p:cNvCxnSpPr/>
          <p:nvPr/>
        </p:nvCxnSpPr>
        <p:spPr>
          <a:xfrm>
            <a:off x="6854654" y="4260743"/>
            <a:ext cx="0" cy="533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363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504001" y="504000"/>
            <a:ext cx="11186476" cy="1107996"/>
          </a:xfrm>
        </p:spPr>
        <p:txBody>
          <a:bodyPr/>
          <a:lstStyle/>
          <a:p>
            <a:r>
              <a:rPr lang="en-US" dirty="0"/>
              <a:t># 3 - Memorability</a:t>
            </a:r>
            <a:br>
              <a:rPr lang="en-US" dirty="0"/>
            </a:br>
            <a:br>
              <a:rPr lang="en-US" dirty="0"/>
            </a:br>
            <a:r>
              <a:rPr lang="en-US" dirty="0"/>
              <a:t>     	</a:t>
            </a:r>
          </a:p>
        </p:txBody>
      </p:sp>
      <p:sp>
        <p:nvSpPr>
          <p:cNvPr id="10" name="Rectangle 9">
            <a:extLst>
              <a:ext uri="{FF2B5EF4-FFF2-40B4-BE49-F238E27FC236}">
                <a16:creationId xmlns:a16="http://schemas.microsoft.com/office/drawing/2014/main" id="{EBA4284F-36D5-4C7E-BAB2-FFE78441CA82}"/>
              </a:ext>
            </a:extLst>
          </p:cNvPr>
          <p:cNvSpPr/>
          <p:nvPr/>
        </p:nvSpPr>
        <p:spPr>
          <a:xfrm>
            <a:off x="966710" y="878931"/>
            <a:ext cx="8223524" cy="400110"/>
          </a:xfrm>
          <a:prstGeom prst="rect">
            <a:avLst/>
          </a:prstGeom>
        </p:spPr>
        <p:txBody>
          <a:bodyPr wrap="square">
            <a:spAutoFit/>
          </a:bodyPr>
          <a:lstStyle/>
          <a:p>
            <a:r>
              <a:rPr lang="en-US" sz="2000" dirty="0">
                <a:solidFill>
                  <a:schemeClr val="accent1"/>
                </a:solidFill>
                <a:latin typeface="+mj-lt"/>
                <a:ea typeface="+mj-ea"/>
                <a:cs typeface="+mj-cs"/>
              </a:rPr>
              <a:t>Visual Elements </a:t>
            </a:r>
            <a:r>
              <a:rPr lang="en-US" sz="2000" spc="-15" dirty="0">
                <a:solidFill>
                  <a:srgbClr val="8C96A0"/>
                </a:solidFill>
                <a:latin typeface="BentonSans" panose="02000503000000020004" pitchFamily="2" charset="0"/>
                <a:ea typeface="Helvetica Neue" panose="02000503000000020004" pitchFamily="2" charset="0"/>
                <a:cs typeface="Helvetica Neue" panose="02000503000000020004" pitchFamily="2" charset="0"/>
              </a:rPr>
              <a:t>| </a:t>
            </a:r>
            <a:r>
              <a:rPr lang="en-US" sz="2000" dirty="0">
                <a:latin typeface="+mj-lt"/>
                <a:ea typeface="+mj-ea"/>
                <a:cs typeface="+mj-cs"/>
              </a:rPr>
              <a:t>Response Times </a:t>
            </a:r>
            <a:r>
              <a:rPr lang="en-US" sz="2000" spc="-15" dirty="0">
                <a:solidFill>
                  <a:srgbClr val="8C96A0"/>
                </a:solidFill>
                <a:latin typeface="BentonSans" panose="02000503000000020004" pitchFamily="2" charset="0"/>
                <a:ea typeface="Helvetica Neue" panose="02000503000000020004" pitchFamily="2" charset="0"/>
                <a:cs typeface="Helvetica Neue" panose="02000503000000020004" pitchFamily="2" charset="0"/>
              </a:rPr>
              <a:t>| </a:t>
            </a:r>
            <a:r>
              <a:rPr lang="en-US" sz="2000" dirty="0">
                <a:latin typeface="+mj-lt"/>
                <a:ea typeface="+mj-ea"/>
                <a:cs typeface="+mj-cs"/>
              </a:rPr>
              <a:t>Pattern Affordances</a:t>
            </a:r>
          </a:p>
        </p:txBody>
      </p:sp>
      <p:sp>
        <p:nvSpPr>
          <p:cNvPr id="25" name="Text Placeholder">
            <a:extLst>
              <a:ext uri="{FF2B5EF4-FFF2-40B4-BE49-F238E27FC236}">
                <a16:creationId xmlns:a16="http://schemas.microsoft.com/office/drawing/2014/main" id="{AD48140F-70CB-451D-815A-596F8B6668AA}"/>
              </a:ext>
            </a:extLst>
          </p:cNvPr>
          <p:cNvSpPr txBox="1">
            <a:spLocks/>
          </p:cNvSpPr>
          <p:nvPr/>
        </p:nvSpPr>
        <p:spPr bwMode="black">
          <a:xfrm>
            <a:off x="1056445" y="6141119"/>
            <a:ext cx="5041142" cy="327000"/>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IN" sz="1400" dirty="0">
                <a:solidFill>
                  <a:srgbClr val="FFFF00"/>
                </a:solidFill>
                <a:latin typeface="Arial" panose="020B0604020202020204" pitchFamily="34" charset="0"/>
                <a:ea typeface="Helvetica Neue" panose="02000503000000020004" pitchFamily="2" charset="0"/>
                <a:cs typeface="Arial" panose="020B0604020202020204" pitchFamily="34" charset="0"/>
              </a:rPr>
              <a:t>* </a:t>
            </a:r>
            <a:r>
              <a:rPr lang="en-US" sz="1400" dirty="0">
                <a:latin typeface="Arial" panose="020B0604020202020204" pitchFamily="34" charset="0"/>
                <a:cs typeface="Arial" panose="020B0604020202020204" pitchFamily="34" charset="0"/>
              </a:rPr>
              <a:t>Refer to Appendix for more information on Icon usage</a:t>
            </a:r>
          </a:p>
        </p:txBody>
      </p:sp>
      <p:sp>
        <p:nvSpPr>
          <p:cNvPr id="8" name="Text Placeholder">
            <a:extLst>
              <a:ext uri="{FF2B5EF4-FFF2-40B4-BE49-F238E27FC236}">
                <a16:creationId xmlns:a16="http://schemas.microsoft.com/office/drawing/2014/main" id="{05694095-CD03-4438-AC6A-56446451E06A}"/>
              </a:ext>
            </a:extLst>
          </p:cNvPr>
          <p:cNvSpPr txBox="1">
            <a:spLocks/>
          </p:cNvSpPr>
          <p:nvPr/>
        </p:nvSpPr>
        <p:spPr bwMode="black">
          <a:xfrm>
            <a:off x="1056445" y="1301319"/>
            <a:ext cx="11061867" cy="922615"/>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Response times must be fast enough such that users don't get distracted and digressed from the main task while they are waiting for the next page to load. Keeping the response times within workflows short also helps in retaining the memory of the workflows.</a:t>
            </a:r>
          </a:p>
        </p:txBody>
      </p:sp>
      <p:pic>
        <p:nvPicPr>
          <p:cNvPr id="9" name="Picture 8">
            <a:extLst>
              <a:ext uri="{FF2B5EF4-FFF2-40B4-BE49-F238E27FC236}">
                <a16:creationId xmlns:a16="http://schemas.microsoft.com/office/drawing/2014/main" id="{48C1BE83-F915-499A-B970-C2B1346F1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445" y="2736314"/>
            <a:ext cx="4781550" cy="2952750"/>
          </a:xfrm>
          <a:prstGeom prst="rect">
            <a:avLst/>
          </a:prstGeom>
          <a:ln>
            <a:solidFill>
              <a:schemeClr val="bg1"/>
            </a:solidFill>
          </a:ln>
        </p:spPr>
      </p:pic>
      <p:pic>
        <p:nvPicPr>
          <p:cNvPr id="11" name="Picture 10">
            <a:extLst>
              <a:ext uri="{FF2B5EF4-FFF2-40B4-BE49-F238E27FC236}">
                <a16:creationId xmlns:a16="http://schemas.microsoft.com/office/drawing/2014/main" id="{786D7282-1E32-4D50-9BB1-D3856A7DC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877" y="2675989"/>
            <a:ext cx="2197100" cy="3073400"/>
          </a:xfrm>
          <a:prstGeom prst="rect">
            <a:avLst/>
          </a:prstGeom>
          <a:ln>
            <a:solidFill>
              <a:schemeClr val="bg1"/>
            </a:solidFill>
          </a:ln>
        </p:spPr>
      </p:pic>
      <p:sp>
        <p:nvSpPr>
          <p:cNvPr id="12" name="Text Placeholder">
            <a:extLst>
              <a:ext uri="{FF2B5EF4-FFF2-40B4-BE49-F238E27FC236}">
                <a16:creationId xmlns:a16="http://schemas.microsoft.com/office/drawing/2014/main" id="{1F4FE122-7014-4D36-AEF0-6297CF0BABAA}"/>
              </a:ext>
            </a:extLst>
          </p:cNvPr>
          <p:cNvSpPr txBox="1">
            <a:spLocks/>
          </p:cNvSpPr>
          <p:nvPr/>
        </p:nvSpPr>
        <p:spPr bwMode="black">
          <a:xfrm>
            <a:off x="1056445" y="2409315"/>
            <a:ext cx="5675951" cy="653999"/>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Iconography</a:t>
            </a:r>
          </a:p>
        </p:txBody>
      </p:sp>
    </p:spTree>
    <p:extLst>
      <p:ext uri="{BB962C8B-B14F-4D97-AF65-F5344CB8AC3E}">
        <p14:creationId xmlns:p14="http://schemas.microsoft.com/office/powerpoint/2010/main" val="1032606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504001" y="504000"/>
            <a:ext cx="11186476" cy="1107996"/>
          </a:xfrm>
        </p:spPr>
        <p:txBody>
          <a:bodyPr/>
          <a:lstStyle/>
          <a:p>
            <a:r>
              <a:rPr lang="en-US" dirty="0"/>
              <a:t># 3 - Memorability</a:t>
            </a:r>
            <a:br>
              <a:rPr lang="en-US" dirty="0"/>
            </a:br>
            <a:br>
              <a:rPr lang="en-US" dirty="0"/>
            </a:br>
            <a:r>
              <a:rPr lang="en-US" dirty="0"/>
              <a:t>     	</a:t>
            </a:r>
          </a:p>
        </p:txBody>
      </p:sp>
      <p:sp>
        <p:nvSpPr>
          <p:cNvPr id="10" name="Rectangle 9">
            <a:extLst>
              <a:ext uri="{FF2B5EF4-FFF2-40B4-BE49-F238E27FC236}">
                <a16:creationId xmlns:a16="http://schemas.microsoft.com/office/drawing/2014/main" id="{EBA4284F-36D5-4C7E-BAB2-FFE78441CA82}"/>
              </a:ext>
            </a:extLst>
          </p:cNvPr>
          <p:cNvSpPr/>
          <p:nvPr/>
        </p:nvSpPr>
        <p:spPr>
          <a:xfrm>
            <a:off x="966710" y="878931"/>
            <a:ext cx="8223524" cy="400110"/>
          </a:xfrm>
          <a:prstGeom prst="rect">
            <a:avLst/>
          </a:prstGeom>
        </p:spPr>
        <p:txBody>
          <a:bodyPr wrap="square">
            <a:spAutoFit/>
          </a:bodyPr>
          <a:lstStyle/>
          <a:p>
            <a:r>
              <a:rPr lang="en-US" sz="2000" dirty="0">
                <a:latin typeface="+mj-lt"/>
                <a:ea typeface="+mj-ea"/>
                <a:cs typeface="+mj-cs"/>
              </a:rPr>
              <a:t>Visual Elements </a:t>
            </a:r>
            <a:r>
              <a:rPr lang="en-US" sz="2000" spc="-15" dirty="0">
                <a:solidFill>
                  <a:srgbClr val="8C96A0"/>
                </a:solidFill>
                <a:latin typeface="BentonSans" panose="02000503000000020004" pitchFamily="2" charset="0"/>
                <a:ea typeface="Helvetica Neue" panose="02000503000000020004" pitchFamily="2" charset="0"/>
                <a:cs typeface="Helvetica Neue" panose="02000503000000020004" pitchFamily="2" charset="0"/>
              </a:rPr>
              <a:t>| </a:t>
            </a:r>
            <a:r>
              <a:rPr lang="en-US" sz="2000" dirty="0">
                <a:solidFill>
                  <a:schemeClr val="accent1"/>
                </a:solidFill>
                <a:latin typeface="+mj-lt"/>
                <a:ea typeface="+mj-ea"/>
                <a:cs typeface="+mj-cs"/>
              </a:rPr>
              <a:t>Response Times </a:t>
            </a:r>
            <a:r>
              <a:rPr lang="en-US" sz="2000" spc="-15" dirty="0">
                <a:solidFill>
                  <a:srgbClr val="8C96A0"/>
                </a:solidFill>
                <a:latin typeface="BentonSans" panose="02000503000000020004" pitchFamily="2" charset="0"/>
                <a:ea typeface="Helvetica Neue" panose="02000503000000020004" pitchFamily="2" charset="0"/>
                <a:cs typeface="Helvetica Neue" panose="02000503000000020004" pitchFamily="2" charset="0"/>
              </a:rPr>
              <a:t>| </a:t>
            </a:r>
            <a:r>
              <a:rPr lang="en-US" sz="2000" dirty="0">
                <a:latin typeface="+mj-lt"/>
                <a:ea typeface="+mj-ea"/>
                <a:cs typeface="+mj-cs"/>
              </a:rPr>
              <a:t>Pattern Affordances</a:t>
            </a:r>
          </a:p>
        </p:txBody>
      </p:sp>
      <p:sp>
        <p:nvSpPr>
          <p:cNvPr id="25" name="Text Placeholder">
            <a:extLst>
              <a:ext uri="{FF2B5EF4-FFF2-40B4-BE49-F238E27FC236}">
                <a16:creationId xmlns:a16="http://schemas.microsoft.com/office/drawing/2014/main" id="{AD48140F-70CB-451D-815A-596F8B6668AA}"/>
              </a:ext>
            </a:extLst>
          </p:cNvPr>
          <p:cNvSpPr txBox="1">
            <a:spLocks/>
          </p:cNvSpPr>
          <p:nvPr/>
        </p:nvSpPr>
        <p:spPr bwMode="black">
          <a:xfrm>
            <a:off x="1037046" y="6153036"/>
            <a:ext cx="7313832" cy="327000"/>
          </a:xfrm>
          <a:prstGeom prst="rect">
            <a:avLst/>
          </a:prstGeom>
        </p:spPr>
        <p:txBody>
          <a:bodyPr vert="horz" lIns="0" tIns="0" rIns="0" bIns="0" rtlCol="0">
            <a:normAutofit fontScale="32500" lnSpcReduction="2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IN" sz="3600" i="1" dirty="0"/>
              <a:t>In case the waiting time for the page load is longer, it would be ideal to have micro animations like loading indicators informing the user about current status</a:t>
            </a:r>
            <a:r>
              <a:rPr lang="en-IN" i="1" dirty="0">
                <a:latin typeface="BentonSans" panose="02000503000000020004" pitchFamily="2" charset="0"/>
                <a:ea typeface="Helvetica Neue" panose="02000503000000020004" pitchFamily="2" charset="0"/>
                <a:cs typeface="Helvetica Neue" panose="02000503000000020004" pitchFamily="2" charset="0"/>
              </a:rPr>
              <a:t>. </a:t>
            </a:r>
          </a:p>
        </p:txBody>
      </p:sp>
      <p:sp>
        <p:nvSpPr>
          <p:cNvPr id="8" name="Text Placeholder">
            <a:extLst>
              <a:ext uri="{FF2B5EF4-FFF2-40B4-BE49-F238E27FC236}">
                <a16:creationId xmlns:a16="http://schemas.microsoft.com/office/drawing/2014/main" id="{05694095-CD03-4438-AC6A-56446451E06A}"/>
              </a:ext>
            </a:extLst>
          </p:cNvPr>
          <p:cNvSpPr txBox="1">
            <a:spLocks/>
          </p:cNvSpPr>
          <p:nvPr/>
        </p:nvSpPr>
        <p:spPr bwMode="black">
          <a:xfrm>
            <a:off x="1056445" y="1301319"/>
            <a:ext cx="11061867" cy="653999"/>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Response times must be fast enough such that users don't get distracted and digressed from the main task while they are waiting for the next page to load. Keeping the response times within workflows short also helps in retaining the memory of the workflows.</a:t>
            </a:r>
          </a:p>
        </p:txBody>
      </p:sp>
      <p:sp>
        <p:nvSpPr>
          <p:cNvPr id="12" name="Text Placeholder">
            <a:extLst>
              <a:ext uri="{FF2B5EF4-FFF2-40B4-BE49-F238E27FC236}">
                <a16:creationId xmlns:a16="http://schemas.microsoft.com/office/drawing/2014/main" id="{1F4FE122-7014-4D36-AEF0-6297CF0BABAA}"/>
              </a:ext>
            </a:extLst>
          </p:cNvPr>
          <p:cNvSpPr txBox="1">
            <a:spLocks/>
          </p:cNvSpPr>
          <p:nvPr/>
        </p:nvSpPr>
        <p:spPr bwMode="black">
          <a:xfrm>
            <a:off x="1056445" y="2344547"/>
            <a:ext cx="5675951" cy="653999"/>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Placeholders and system status</a:t>
            </a:r>
          </a:p>
        </p:txBody>
      </p:sp>
      <p:pic>
        <p:nvPicPr>
          <p:cNvPr id="13" name="Picture 12">
            <a:extLst>
              <a:ext uri="{FF2B5EF4-FFF2-40B4-BE49-F238E27FC236}">
                <a16:creationId xmlns:a16="http://schemas.microsoft.com/office/drawing/2014/main" id="{5052C6DB-2243-4543-9924-3A30747650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278" b="12223"/>
          <a:stretch/>
        </p:blipFill>
        <p:spPr>
          <a:xfrm>
            <a:off x="1056445" y="2611965"/>
            <a:ext cx="7451088" cy="3376259"/>
          </a:xfrm>
          <a:prstGeom prst="rect">
            <a:avLst/>
          </a:prstGeom>
        </p:spPr>
      </p:pic>
    </p:spTree>
    <p:extLst>
      <p:ext uri="{BB962C8B-B14F-4D97-AF65-F5344CB8AC3E}">
        <p14:creationId xmlns:p14="http://schemas.microsoft.com/office/powerpoint/2010/main" val="18632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placeholder"/>
          <p:cNvSpPr>
            <a:spLocks noGrp="1"/>
          </p:cNvSpPr>
          <p:nvPr>
            <p:ph type="body" sz="quarter" idx="10"/>
          </p:nvPr>
        </p:nvSpPr>
        <p:spPr>
          <a:xfrm>
            <a:off x="504988" y="2058493"/>
            <a:ext cx="11185200" cy="3285032"/>
          </a:xfrm>
        </p:spPr>
        <p:txBody>
          <a:bodyPr/>
          <a:lstStyle/>
          <a:p>
            <a:r>
              <a:rPr lang="en-US" sz="6000" spc="-50" dirty="0">
                <a:solidFill>
                  <a:srgbClr val="FFFFFF"/>
                </a:solidFill>
                <a:latin typeface="+mj-lt"/>
                <a:ea typeface="Helvetica Neue" panose="02000503000000020004" pitchFamily="2" charset="0"/>
                <a:cs typeface="Helvetica Neue" panose="02000503000000020004" pitchFamily="2" charset="0"/>
              </a:rPr>
              <a:t>  Components </a:t>
            </a:r>
            <a:r>
              <a:rPr lang="en-US" sz="6000" spc="-25" dirty="0">
                <a:solidFill>
                  <a:srgbClr val="FFFFFF"/>
                </a:solidFill>
                <a:latin typeface="+mj-lt"/>
                <a:ea typeface="Helvetica Neue" panose="02000503000000020004" pitchFamily="2" charset="0"/>
                <a:cs typeface="Helvetica Neue" panose="02000503000000020004" pitchFamily="2" charset="0"/>
              </a:rPr>
              <a:t>Defined </a:t>
            </a:r>
            <a:r>
              <a:rPr lang="en-US" sz="6000" spc="-20" dirty="0">
                <a:solidFill>
                  <a:srgbClr val="FFFFFF"/>
                </a:solidFill>
                <a:latin typeface="+mj-lt"/>
                <a:ea typeface="Helvetica Neue" panose="02000503000000020004" pitchFamily="2" charset="0"/>
                <a:cs typeface="Helvetica Neue" panose="02000503000000020004" pitchFamily="2" charset="0"/>
              </a:rPr>
              <a:t>by </a:t>
            </a:r>
            <a:r>
              <a:rPr lang="en-US" sz="6000" spc="-15" dirty="0">
                <a:solidFill>
                  <a:srgbClr val="FFFFFF"/>
                </a:solidFill>
                <a:latin typeface="+mj-lt"/>
                <a:ea typeface="Helvetica Neue" panose="02000503000000020004" pitchFamily="2" charset="0"/>
                <a:cs typeface="Helvetica Neue" panose="02000503000000020004" pitchFamily="2" charset="0"/>
              </a:rPr>
              <a:t>the </a:t>
            </a:r>
            <a:r>
              <a:rPr lang="en-US" sz="6000" spc="5" dirty="0">
                <a:solidFill>
                  <a:srgbClr val="FFFFFF"/>
                </a:solidFill>
                <a:latin typeface="+mj-lt"/>
                <a:ea typeface="Helvetica Neue" panose="02000503000000020004" pitchFamily="2" charset="0"/>
                <a:cs typeface="Helvetica Neue" panose="02000503000000020004" pitchFamily="2" charset="0"/>
              </a:rPr>
              <a:t>N</a:t>
            </a:r>
            <a:r>
              <a:rPr lang="en-US" sz="6000" spc="5" dirty="0">
                <a:solidFill>
                  <a:srgbClr val="FF0000"/>
                </a:solidFill>
                <a:latin typeface="+mj-lt"/>
                <a:ea typeface="Helvetica Neue" panose="02000503000000020004" pitchFamily="2" charset="0"/>
                <a:cs typeface="Helvetica Neue" panose="02000503000000020004" pitchFamily="2" charset="0"/>
              </a:rPr>
              <a:t>N</a:t>
            </a:r>
            <a:r>
              <a:rPr lang="en-US" sz="6000" spc="5" dirty="0">
                <a:solidFill>
                  <a:srgbClr val="FFFFFF"/>
                </a:solidFill>
                <a:latin typeface="+mj-lt"/>
                <a:ea typeface="Helvetica Neue" panose="02000503000000020004" pitchFamily="2" charset="0"/>
                <a:cs typeface="Helvetica Neue" panose="02000503000000020004" pitchFamily="2" charset="0"/>
              </a:rPr>
              <a:t>/g</a:t>
            </a:r>
            <a:endParaRPr lang="en-US" sz="6000" dirty="0">
              <a:latin typeface="+mj-lt"/>
              <a:ea typeface="Helvetica Neue" panose="02000503000000020004" pitchFamily="2" charset="0"/>
              <a:cs typeface="Helvetica Neue" panose="02000503000000020004" pitchFamily="2" charset="0"/>
            </a:endParaRPr>
          </a:p>
          <a:p>
            <a:pPr lvl="1"/>
            <a:r>
              <a:rPr lang="en-US" altLang="en-US" spc="15" dirty="0">
                <a:solidFill>
                  <a:srgbClr val="04AEEE"/>
                </a:solidFill>
                <a:latin typeface="+mj-lt"/>
                <a:ea typeface="Helvetica Neue" panose="02000503000000020004" pitchFamily="2" charset="0"/>
                <a:cs typeface="Helvetica Neue" panose="02000503000000020004" pitchFamily="2" charset="0"/>
                <a:hlinkClick r:id="rId2">
                  <a:extLst>
                    <a:ext uri="{A12FA001-AC4F-418D-AE19-62706E023703}">
                      <ahyp:hlinkClr xmlns:ahyp="http://schemas.microsoft.com/office/drawing/2018/hyperlinkcolor" val="tx"/>
                    </a:ext>
                  </a:extLst>
                </a:hlinkClick>
              </a:rPr>
              <a:t>https://www.nngroup.com/articles/usability-101-introduction-to-usability/</a:t>
            </a:r>
            <a:endParaRPr lang="en-US" altLang="en-US" spc="15" dirty="0">
              <a:solidFill>
                <a:srgbClr val="04AEEE"/>
              </a:solidFill>
              <a:latin typeface="+mj-lt"/>
              <a:ea typeface="Helvetica Neue" panose="02000503000000020004" pitchFamily="2" charset="0"/>
              <a:cs typeface="Helvetica Neue" panose="02000503000000020004" pitchFamily="2" charset="0"/>
            </a:endParaRPr>
          </a:p>
          <a:p>
            <a:pPr lvl="1"/>
            <a:endParaRPr lang="en-US" altLang="en-US" spc="15" dirty="0">
              <a:solidFill>
                <a:srgbClr val="04AEEE"/>
              </a:solidFill>
              <a:latin typeface="+mj-lt"/>
              <a:ea typeface="Helvetica Neue" panose="02000503000000020004" pitchFamily="2" charset="0"/>
              <a:cs typeface="Helvetica Neue" panose="02000503000000020004" pitchFamily="2" charset="0"/>
            </a:endParaRPr>
          </a:p>
          <a:p>
            <a:pPr lvl="1"/>
            <a:endParaRPr lang="en-US" dirty="0">
              <a:latin typeface="+mj-lt"/>
            </a:endParaRPr>
          </a:p>
        </p:txBody>
      </p:sp>
      <p:sp>
        <p:nvSpPr>
          <p:cNvPr id="9" name="Rectangle 8">
            <a:extLst>
              <a:ext uri="{FF2B5EF4-FFF2-40B4-BE49-F238E27FC236}">
                <a16:creationId xmlns:a16="http://schemas.microsoft.com/office/drawing/2014/main" id="{E5380F36-C5A0-8D45-8293-77F0E0BD6914}"/>
              </a:ext>
            </a:extLst>
          </p:cNvPr>
          <p:cNvSpPr/>
          <p:nvPr/>
        </p:nvSpPr>
        <p:spPr>
          <a:xfrm>
            <a:off x="917750" y="1493624"/>
            <a:ext cx="997389" cy="400110"/>
          </a:xfrm>
          <a:prstGeom prst="rect">
            <a:avLst/>
          </a:prstGeom>
        </p:spPr>
        <p:txBody>
          <a:bodyPr wrap="none">
            <a:spAutoFit/>
          </a:bodyPr>
          <a:lstStyle/>
          <a:p>
            <a:r>
              <a:rPr lang="en-US" sz="2000" dirty="0">
                <a:solidFill>
                  <a:schemeClr val="accent1"/>
                </a:solidFill>
                <a:latin typeface="+mj-lt"/>
              </a:rPr>
              <a:t>Credits</a:t>
            </a:r>
            <a:endParaRPr lang="en-US" sz="2000" dirty="0">
              <a:latin typeface="+mj-lt"/>
            </a:endParaRPr>
          </a:p>
        </p:txBody>
      </p:sp>
    </p:spTree>
    <p:extLst>
      <p:ext uri="{BB962C8B-B14F-4D97-AF65-F5344CB8AC3E}">
        <p14:creationId xmlns:p14="http://schemas.microsoft.com/office/powerpoint/2010/main" val="1801416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504001" y="504000"/>
            <a:ext cx="11186476" cy="1107996"/>
          </a:xfrm>
        </p:spPr>
        <p:txBody>
          <a:bodyPr/>
          <a:lstStyle/>
          <a:p>
            <a:r>
              <a:rPr lang="en-US" dirty="0"/>
              <a:t># 3 - Memorability</a:t>
            </a:r>
            <a:br>
              <a:rPr lang="en-US" dirty="0"/>
            </a:br>
            <a:br>
              <a:rPr lang="en-US" dirty="0"/>
            </a:br>
            <a:r>
              <a:rPr lang="en-US" dirty="0"/>
              <a:t>     	</a:t>
            </a:r>
          </a:p>
        </p:txBody>
      </p:sp>
      <p:sp>
        <p:nvSpPr>
          <p:cNvPr id="10" name="Rectangle 9">
            <a:extLst>
              <a:ext uri="{FF2B5EF4-FFF2-40B4-BE49-F238E27FC236}">
                <a16:creationId xmlns:a16="http://schemas.microsoft.com/office/drawing/2014/main" id="{EBA4284F-36D5-4C7E-BAB2-FFE78441CA82}"/>
              </a:ext>
            </a:extLst>
          </p:cNvPr>
          <p:cNvSpPr/>
          <p:nvPr/>
        </p:nvSpPr>
        <p:spPr>
          <a:xfrm>
            <a:off x="966710" y="878931"/>
            <a:ext cx="8223524" cy="400110"/>
          </a:xfrm>
          <a:prstGeom prst="rect">
            <a:avLst/>
          </a:prstGeom>
        </p:spPr>
        <p:txBody>
          <a:bodyPr wrap="square">
            <a:spAutoFit/>
          </a:bodyPr>
          <a:lstStyle/>
          <a:p>
            <a:r>
              <a:rPr lang="en-US" sz="2000" dirty="0">
                <a:latin typeface="+mj-lt"/>
                <a:ea typeface="+mj-ea"/>
                <a:cs typeface="+mj-cs"/>
              </a:rPr>
              <a:t>Visual Elements </a:t>
            </a:r>
            <a:r>
              <a:rPr lang="en-US" sz="2000" spc="-15" dirty="0">
                <a:latin typeface="BentonSans" panose="02000503000000020004" pitchFamily="2" charset="0"/>
                <a:ea typeface="Helvetica Neue" panose="02000503000000020004" pitchFamily="2" charset="0"/>
                <a:cs typeface="Helvetica Neue" panose="02000503000000020004" pitchFamily="2" charset="0"/>
              </a:rPr>
              <a:t>| </a:t>
            </a:r>
            <a:r>
              <a:rPr lang="en-US" sz="2000" dirty="0">
                <a:latin typeface="+mj-lt"/>
                <a:ea typeface="+mj-ea"/>
                <a:cs typeface="+mj-cs"/>
              </a:rPr>
              <a:t>Response Times </a:t>
            </a:r>
            <a:r>
              <a:rPr lang="en-US" sz="2000" spc="-15" dirty="0">
                <a:latin typeface="BentonSans" panose="02000503000000020004" pitchFamily="2" charset="0"/>
                <a:ea typeface="Helvetica Neue" panose="02000503000000020004" pitchFamily="2" charset="0"/>
                <a:cs typeface="Helvetica Neue" panose="02000503000000020004" pitchFamily="2" charset="0"/>
              </a:rPr>
              <a:t>| </a:t>
            </a:r>
            <a:r>
              <a:rPr lang="en-US" sz="2000" dirty="0">
                <a:solidFill>
                  <a:schemeClr val="accent1"/>
                </a:solidFill>
                <a:latin typeface="+mj-lt"/>
                <a:ea typeface="+mj-ea"/>
                <a:cs typeface="+mj-cs"/>
              </a:rPr>
              <a:t>Pattern Affordances</a:t>
            </a:r>
          </a:p>
        </p:txBody>
      </p:sp>
      <p:sp>
        <p:nvSpPr>
          <p:cNvPr id="25" name="Text Placeholder">
            <a:extLst>
              <a:ext uri="{FF2B5EF4-FFF2-40B4-BE49-F238E27FC236}">
                <a16:creationId xmlns:a16="http://schemas.microsoft.com/office/drawing/2014/main" id="{AD48140F-70CB-451D-815A-596F8B6668AA}"/>
              </a:ext>
            </a:extLst>
          </p:cNvPr>
          <p:cNvSpPr txBox="1">
            <a:spLocks/>
          </p:cNvSpPr>
          <p:nvPr/>
        </p:nvSpPr>
        <p:spPr bwMode="black">
          <a:xfrm>
            <a:off x="1056445" y="5527420"/>
            <a:ext cx="2230285" cy="903298"/>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Hamburger menu allows users to navigate to important sections of the application</a:t>
            </a:r>
          </a:p>
        </p:txBody>
      </p:sp>
      <p:sp>
        <p:nvSpPr>
          <p:cNvPr id="8" name="Text Placeholder">
            <a:extLst>
              <a:ext uri="{FF2B5EF4-FFF2-40B4-BE49-F238E27FC236}">
                <a16:creationId xmlns:a16="http://schemas.microsoft.com/office/drawing/2014/main" id="{05694095-CD03-4438-AC6A-56446451E06A}"/>
              </a:ext>
            </a:extLst>
          </p:cNvPr>
          <p:cNvSpPr txBox="1">
            <a:spLocks/>
          </p:cNvSpPr>
          <p:nvPr/>
        </p:nvSpPr>
        <p:spPr bwMode="black">
          <a:xfrm>
            <a:off x="1056445" y="1301319"/>
            <a:ext cx="11061867" cy="653999"/>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Pattern affordances are based on the power of habit and their biggest advantage is saving the effort on memory. Reusing established patterns helps a user to easily recognize and use similar patterns elsewhere in the application. </a:t>
            </a:r>
          </a:p>
        </p:txBody>
      </p:sp>
      <p:sp>
        <p:nvSpPr>
          <p:cNvPr id="12" name="Text Placeholder">
            <a:extLst>
              <a:ext uri="{FF2B5EF4-FFF2-40B4-BE49-F238E27FC236}">
                <a16:creationId xmlns:a16="http://schemas.microsoft.com/office/drawing/2014/main" id="{1F4FE122-7014-4D36-AEF0-6297CF0BABAA}"/>
              </a:ext>
            </a:extLst>
          </p:cNvPr>
          <p:cNvSpPr txBox="1">
            <a:spLocks/>
          </p:cNvSpPr>
          <p:nvPr/>
        </p:nvSpPr>
        <p:spPr bwMode="black">
          <a:xfrm>
            <a:off x="1056445" y="2333796"/>
            <a:ext cx="5675951" cy="653999"/>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Known Web Patterns</a:t>
            </a:r>
          </a:p>
        </p:txBody>
      </p:sp>
      <p:pic>
        <p:nvPicPr>
          <p:cNvPr id="9" name="Picture 8">
            <a:extLst>
              <a:ext uri="{FF2B5EF4-FFF2-40B4-BE49-F238E27FC236}">
                <a16:creationId xmlns:a16="http://schemas.microsoft.com/office/drawing/2014/main" id="{E7A618CE-40AD-48DD-9891-5EE9FE6AA2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2768"/>
          <a:stretch/>
        </p:blipFill>
        <p:spPr>
          <a:xfrm>
            <a:off x="4154393" y="4056321"/>
            <a:ext cx="7907493" cy="1069205"/>
          </a:xfrm>
          <a:prstGeom prst="rect">
            <a:avLst/>
          </a:prstGeom>
        </p:spPr>
      </p:pic>
      <p:pic>
        <p:nvPicPr>
          <p:cNvPr id="11" name="Picture 10">
            <a:extLst>
              <a:ext uri="{FF2B5EF4-FFF2-40B4-BE49-F238E27FC236}">
                <a16:creationId xmlns:a16="http://schemas.microsoft.com/office/drawing/2014/main" id="{ECE94480-5522-4373-BF1E-DA1E543931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1502"/>
          <a:stretch/>
        </p:blipFill>
        <p:spPr>
          <a:xfrm>
            <a:off x="1064668" y="2621914"/>
            <a:ext cx="2222062" cy="2757897"/>
          </a:xfrm>
          <a:prstGeom prst="rect">
            <a:avLst/>
          </a:prstGeom>
        </p:spPr>
      </p:pic>
      <p:grpSp>
        <p:nvGrpSpPr>
          <p:cNvPr id="14" name="Group 13">
            <a:extLst>
              <a:ext uri="{FF2B5EF4-FFF2-40B4-BE49-F238E27FC236}">
                <a16:creationId xmlns:a16="http://schemas.microsoft.com/office/drawing/2014/main" id="{E0923ACA-BD9A-47D7-9BC2-CB566D05C3D2}"/>
              </a:ext>
            </a:extLst>
          </p:cNvPr>
          <p:cNvGrpSpPr/>
          <p:nvPr/>
        </p:nvGrpSpPr>
        <p:grpSpPr>
          <a:xfrm>
            <a:off x="4170340" y="2569285"/>
            <a:ext cx="7891546" cy="372533"/>
            <a:chOff x="4071854" y="2777001"/>
            <a:chExt cx="7891546" cy="372533"/>
          </a:xfrm>
        </p:grpSpPr>
        <p:pic>
          <p:nvPicPr>
            <p:cNvPr id="15" name="Picture 14">
              <a:extLst>
                <a:ext uri="{FF2B5EF4-FFF2-40B4-BE49-F238E27FC236}">
                  <a16:creationId xmlns:a16="http://schemas.microsoft.com/office/drawing/2014/main" id="{A0D355E2-6B67-4F23-B54F-4225136C2438}"/>
                </a:ext>
              </a:extLst>
            </p:cNvPr>
            <p:cNvPicPr>
              <a:picLocks noChangeAspect="1"/>
            </p:cNvPicPr>
            <p:nvPr/>
          </p:nvPicPr>
          <p:blipFill rotWithShape="1">
            <a:blip r:embed="rId5">
              <a:extLst>
                <a:ext uri="{28A0092B-C50C-407E-A947-70E740481C1C}">
                  <a14:useLocalDpi xmlns:a14="http://schemas.microsoft.com/office/drawing/2010/main" val="0"/>
                </a:ext>
              </a:extLst>
            </a:blip>
            <a:srcRect r="37773"/>
            <a:stretch/>
          </p:blipFill>
          <p:spPr>
            <a:xfrm>
              <a:off x="4071854" y="2777001"/>
              <a:ext cx="7586746" cy="372533"/>
            </a:xfrm>
            <a:prstGeom prst="rect">
              <a:avLst/>
            </a:prstGeom>
          </p:spPr>
        </p:pic>
        <p:sp>
          <p:nvSpPr>
            <p:cNvPr id="16" name="Rectangle 15">
              <a:extLst>
                <a:ext uri="{FF2B5EF4-FFF2-40B4-BE49-F238E27FC236}">
                  <a16:creationId xmlns:a16="http://schemas.microsoft.com/office/drawing/2014/main" id="{F9CFA569-F457-4EF9-B58D-396B55DE3E3A}"/>
                </a:ext>
              </a:extLst>
            </p:cNvPr>
            <p:cNvSpPr/>
            <p:nvPr/>
          </p:nvSpPr>
          <p:spPr>
            <a:xfrm>
              <a:off x="4711231" y="2777001"/>
              <a:ext cx="381000" cy="33853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ntonSans" panose="02000503000000020004" pitchFamily="2" charset="0"/>
                <a:ea typeface="Helvetica Neue" panose="02000503000000020004" pitchFamily="2" charset="0"/>
                <a:cs typeface="Helvetica Neue" panose="02000503000000020004" pitchFamily="2" charset="0"/>
              </a:endParaRPr>
            </a:p>
          </p:txBody>
        </p:sp>
        <p:grpSp>
          <p:nvGrpSpPr>
            <p:cNvPr id="17" name="Group 16">
              <a:extLst>
                <a:ext uri="{FF2B5EF4-FFF2-40B4-BE49-F238E27FC236}">
                  <a16:creationId xmlns:a16="http://schemas.microsoft.com/office/drawing/2014/main" id="{2772D753-84E1-48C5-B8B5-55E94FD903E8}"/>
                </a:ext>
              </a:extLst>
            </p:cNvPr>
            <p:cNvGrpSpPr/>
            <p:nvPr/>
          </p:nvGrpSpPr>
          <p:grpSpPr>
            <a:xfrm>
              <a:off x="5105400" y="2777001"/>
              <a:ext cx="6858000" cy="372533"/>
              <a:chOff x="5105400" y="2777001"/>
              <a:chExt cx="6858000" cy="372533"/>
            </a:xfrm>
          </p:grpSpPr>
          <p:pic>
            <p:nvPicPr>
              <p:cNvPr id="19" name="Picture 18">
                <a:extLst>
                  <a:ext uri="{FF2B5EF4-FFF2-40B4-BE49-F238E27FC236}">
                    <a16:creationId xmlns:a16="http://schemas.microsoft.com/office/drawing/2014/main" id="{8158EF62-3C2E-4A3A-B25F-8B6005D4A56C}"/>
                  </a:ext>
                </a:extLst>
              </p:cNvPr>
              <p:cNvPicPr>
                <a:picLocks noChangeAspect="1"/>
              </p:cNvPicPr>
              <p:nvPr/>
            </p:nvPicPr>
            <p:blipFill rotWithShape="1">
              <a:blip r:embed="rId5">
                <a:extLst>
                  <a:ext uri="{28A0092B-C50C-407E-A947-70E740481C1C}">
                    <a14:useLocalDpi xmlns:a14="http://schemas.microsoft.com/office/drawing/2010/main" val="0"/>
                  </a:ext>
                </a:extLst>
              </a:blip>
              <a:srcRect l="58683"/>
              <a:stretch/>
            </p:blipFill>
            <p:spPr>
              <a:xfrm>
                <a:off x="6925952" y="2777001"/>
                <a:ext cx="5037448" cy="372533"/>
              </a:xfrm>
              <a:prstGeom prst="rect">
                <a:avLst/>
              </a:prstGeom>
            </p:spPr>
          </p:pic>
          <p:sp>
            <p:nvSpPr>
              <p:cNvPr id="20" name="Rectangle 19">
                <a:extLst>
                  <a:ext uri="{FF2B5EF4-FFF2-40B4-BE49-F238E27FC236}">
                    <a16:creationId xmlns:a16="http://schemas.microsoft.com/office/drawing/2014/main" id="{072673D9-5949-49D6-9527-B087FAD47EB5}"/>
                  </a:ext>
                </a:extLst>
              </p:cNvPr>
              <p:cNvSpPr/>
              <p:nvPr/>
            </p:nvSpPr>
            <p:spPr>
              <a:xfrm>
                <a:off x="5105400" y="2777001"/>
                <a:ext cx="1128814" cy="33853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ntonSans" panose="02000503000000020004" pitchFamily="2" charset="0"/>
                  <a:ea typeface="Helvetica Neue" panose="02000503000000020004" pitchFamily="2" charset="0"/>
                  <a:cs typeface="Helvetica Neue" panose="02000503000000020004" pitchFamily="2" charset="0"/>
                </a:endParaRPr>
              </a:p>
            </p:txBody>
          </p:sp>
        </p:grpSp>
        <p:sp>
          <p:nvSpPr>
            <p:cNvPr id="18" name="Rectangle 17">
              <a:extLst>
                <a:ext uri="{FF2B5EF4-FFF2-40B4-BE49-F238E27FC236}">
                  <a16:creationId xmlns:a16="http://schemas.microsoft.com/office/drawing/2014/main" id="{5F8C096B-07FE-4140-9C7E-963203D2D010}"/>
                </a:ext>
              </a:extLst>
            </p:cNvPr>
            <p:cNvSpPr/>
            <p:nvPr/>
          </p:nvSpPr>
          <p:spPr>
            <a:xfrm>
              <a:off x="9920186" y="2793999"/>
              <a:ext cx="2020464" cy="33853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ntonSans" panose="02000503000000020004" pitchFamily="2" charset="0"/>
                <a:ea typeface="Helvetica Neue" panose="02000503000000020004" pitchFamily="2" charset="0"/>
                <a:cs typeface="Helvetica Neue" panose="02000503000000020004" pitchFamily="2" charset="0"/>
              </a:endParaRPr>
            </a:p>
          </p:txBody>
        </p:sp>
      </p:grpSp>
      <p:sp>
        <p:nvSpPr>
          <p:cNvPr id="21" name="Text Placeholder">
            <a:extLst>
              <a:ext uri="{FF2B5EF4-FFF2-40B4-BE49-F238E27FC236}">
                <a16:creationId xmlns:a16="http://schemas.microsoft.com/office/drawing/2014/main" id="{E532EB99-4EF6-4E48-8068-357B0852D58A}"/>
              </a:ext>
            </a:extLst>
          </p:cNvPr>
          <p:cNvSpPr txBox="1">
            <a:spLocks/>
          </p:cNvSpPr>
          <p:nvPr/>
        </p:nvSpPr>
        <p:spPr bwMode="black">
          <a:xfrm>
            <a:off x="4186462" y="3005952"/>
            <a:ext cx="5675951" cy="1069205"/>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42900" indent="-342900">
              <a:lnSpc>
                <a:spcPct val="120000"/>
              </a:lnSpc>
              <a:spcBef>
                <a:spcPts val="0"/>
              </a:spcBef>
              <a:buFont typeface="Arial" panose="020B0604020202020204" pitchFamily="34" charset="0"/>
              <a:buChar char="•"/>
            </a:pPr>
            <a:r>
              <a:rPr lang="en-US" sz="1400" dirty="0"/>
              <a:t>User icon contains information about user profile</a:t>
            </a:r>
          </a:p>
          <a:p>
            <a:pPr marL="342900" indent="-342900">
              <a:lnSpc>
                <a:spcPct val="120000"/>
              </a:lnSpc>
              <a:spcBef>
                <a:spcPts val="0"/>
              </a:spcBef>
              <a:buFont typeface="Arial" panose="020B0604020202020204" pitchFamily="34" charset="0"/>
              <a:buChar char="•"/>
            </a:pPr>
            <a:r>
              <a:rPr lang="en-US" sz="1400" dirty="0"/>
              <a:t>Breadcrumbs for navigation</a:t>
            </a:r>
          </a:p>
          <a:p>
            <a:pPr marL="342900" indent="-342900">
              <a:lnSpc>
                <a:spcPct val="120000"/>
              </a:lnSpc>
              <a:spcBef>
                <a:spcPts val="0"/>
              </a:spcBef>
              <a:buFont typeface="Arial" panose="020B0604020202020204" pitchFamily="34" charset="0"/>
              <a:buChar char="•"/>
            </a:pPr>
            <a:r>
              <a:rPr lang="en-US" sz="1400" dirty="0"/>
              <a:t>Search, Notifications, help to be globally available</a:t>
            </a:r>
          </a:p>
        </p:txBody>
      </p:sp>
      <p:sp>
        <p:nvSpPr>
          <p:cNvPr id="22" name="Text Placeholder">
            <a:extLst>
              <a:ext uri="{FF2B5EF4-FFF2-40B4-BE49-F238E27FC236}">
                <a16:creationId xmlns:a16="http://schemas.microsoft.com/office/drawing/2014/main" id="{E7A3ADC7-080D-4FC6-AD35-373D790946A6}"/>
              </a:ext>
            </a:extLst>
          </p:cNvPr>
          <p:cNvSpPr txBox="1">
            <a:spLocks/>
          </p:cNvSpPr>
          <p:nvPr/>
        </p:nvSpPr>
        <p:spPr bwMode="black">
          <a:xfrm>
            <a:off x="4168860" y="5293700"/>
            <a:ext cx="7870276" cy="903298"/>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A table/list of content should look and follow a standard table/list behavior </a:t>
            </a:r>
          </a:p>
        </p:txBody>
      </p:sp>
    </p:spTree>
    <p:extLst>
      <p:ext uri="{BB962C8B-B14F-4D97-AF65-F5344CB8AC3E}">
        <p14:creationId xmlns:p14="http://schemas.microsoft.com/office/powerpoint/2010/main" val="12514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504001" y="504000"/>
            <a:ext cx="11186476" cy="1107996"/>
          </a:xfrm>
        </p:spPr>
        <p:txBody>
          <a:bodyPr/>
          <a:lstStyle/>
          <a:p>
            <a:r>
              <a:rPr lang="en-US" dirty="0"/>
              <a:t># 3 - Memorability</a:t>
            </a:r>
            <a:br>
              <a:rPr lang="en-US" dirty="0"/>
            </a:br>
            <a:br>
              <a:rPr lang="en-US" dirty="0"/>
            </a:br>
            <a:r>
              <a:rPr lang="en-US" dirty="0"/>
              <a:t>     	</a:t>
            </a:r>
          </a:p>
        </p:txBody>
      </p:sp>
      <p:sp>
        <p:nvSpPr>
          <p:cNvPr id="10" name="Rectangle 9">
            <a:extLst>
              <a:ext uri="{FF2B5EF4-FFF2-40B4-BE49-F238E27FC236}">
                <a16:creationId xmlns:a16="http://schemas.microsoft.com/office/drawing/2014/main" id="{EBA4284F-36D5-4C7E-BAB2-FFE78441CA82}"/>
              </a:ext>
            </a:extLst>
          </p:cNvPr>
          <p:cNvSpPr/>
          <p:nvPr/>
        </p:nvSpPr>
        <p:spPr>
          <a:xfrm>
            <a:off x="966710" y="878931"/>
            <a:ext cx="8223524" cy="400110"/>
          </a:xfrm>
          <a:prstGeom prst="rect">
            <a:avLst/>
          </a:prstGeom>
        </p:spPr>
        <p:txBody>
          <a:bodyPr wrap="square">
            <a:spAutoFit/>
          </a:bodyPr>
          <a:lstStyle/>
          <a:p>
            <a:r>
              <a:rPr lang="en-US" sz="2000" dirty="0">
                <a:latin typeface="+mj-lt"/>
                <a:ea typeface="+mj-ea"/>
                <a:cs typeface="+mj-cs"/>
              </a:rPr>
              <a:t>Visual Elements </a:t>
            </a:r>
            <a:r>
              <a:rPr lang="en-US" sz="2000" spc="-15" dirty="0">
                <a:latin typeface="BentonSans" panose="02000503000000020004" pitchFamily="2" charset="0"/>
                <a:ea typeface="Helvetica Neue" panose="02000503000000020004" pitchFamily="2" charset="0"/>
                <a:cs typeface="Helvetica Neue" panose="02000503000000020004" pitchFamily="2" charset="0"/>
              </a:rPr>
              <a:t>| </a:t>
            </a:r>
            <a:r>
              <a:rPr lang="en-US" sz="2000" dirty="0">
                <a:latin typeface="+mj-lt"/>
                <a:ea typeface="+mj-ea"/>
                <a:cs typeface="+mj-cs"/>
              </a:rPr>
              <a:t>Response Times </a:t>
            </a:r>
            <a:r>
              <a:rPr lang="en-US" sz="2000" spc="-15" dirty="0">
                <a:latin typeface="BentonSans" panose="02000503000000020004" pitchFamily="2" charset="0"/>
                <a:ea typeface="Helvetica Neue" panose="02000503000000020004" pitchFamily="2" charset="0"/>
                <a:cs typeface="Helvetica Neue" panose="02000503000000020004" pitchFamily="2" charset="0"/>
              </a:rPr>
              <a:t>| </a:t>
            </a:r>
            <a:r>
              <a:rPr lang="en-US" sz="2000" dirty="0">
                <a:solidFill>
                  <a:schemeClr val="accent1"/>
                </a:solidFill>
                <a:latin typeface="+mj-lt"/>
                <a:ea typeface="+mj-ea"/>
                <a:cs typeface="+mj-cs"/>
              </a:rPr>
              <a:t>Pattern Affordances</a:t>
            </a:r>
          </a:p>
        </p:txBody>
      </p:sp>
      <p:sp>
        <p:nvSpPr>
          <p:cNvPr id="12" name="Text Placeholder">
            <a:extLst>
              <a:ext uri="{FF2B5EF4-FFF2-40B4-BE49-F238E27FC236}">
                <a16:creationId xmlns:a16="http://schemas.microsoft.com/office/drawing/2014/main" id="{1F4FE122-7014-4D36-AEF0-6297CF0BABAA}"/>
              </a:ext>
            </a:extLst>
          </p:cNvPr>
          <p:cNvSpPr txBox="1">
            <a:spLocks/>
          </p:cNvSpPr>
          <p:nvPr/>
        </p:nvSpPr>
        <p:spPr bwMode="black">
          <a:xfrm>
            <a:off x="1096640" y="1611996"/>
            <a:ext cx="5665902" cy="653999"/>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Maintaining patterns within the application – Reuse </a:t>
            </a:r>
          </a:p>
        </p:txBody>
      </p:sp>
      <p:pic>
        <p:nvPicPr>
          <p:cNvPr id="9" name="Picture 8">
            <a:extLst>
              <a:ext uri="{FF2B5EF4-FFF2-40B4-BE49-F238E27FC236}">
                <a16:creationId xmlns:a16="http://schemas.microsoft.com/office/drawing/2014/main" id="{C42328C2-F602-4CC7-8167-96DC345449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9296" y="2077893"/>
            <a:ext cx="3020879" cy="3207624"/>
          </a:xfrm>
          <a:prstGeom prst="rect">
            <a:avLst/>
          </a:prstGeom>
        </p:spPr>
      </p:pic>
      <p:pic>
        <p:nvPicPr>
          <p:cNvPr id="11" name="Picture 5" descr="A screenshot of a cell phone&#10;&#10;Description generated with very high confidence">
            <a:extLst>
              <a:ext uri="{FF2B5EF4-FFF2-40B4-BE49-F238E27FC236}">
                <a16:creationId xmlns:a16="http://schemas.microsoft.com/office/drawing/2014/main" id="{85F2FC9E-8313-4520-B98F-0041AB91DC07}"/>
              </a:ext>
            </a:extLst>
          </p:cNvPr>
          <p:cNvPicPr>
            <a:picLocks noChangeAspect="1"/>
          </p:cNvPicPr>
          <p:nvPr/>
        </p:nvPicPr>
        <p:blipFill>
          <a:blip r:embed="rId4"/>
          <a:stretch>
            <a:fillRect/>
          </a:stretch>
        </p:blipFill>
        <p:spPr>
          <a:xfrm>
            <a:off x="1093589" y="2936803"/>
            <a:ext cx="3862873" cy="2566935"/>
          </a:xfrm>
          <a:prstGeom prst="rect">
            <a:avLst/>
          </a:prstGeom>
        </p:spPr>
      </p:pic>
      <p:pic>
        <p:nvPicPr>
          <p:cNvPr id="14" name="Picture 20" descr="A screenshot of a cell phone&#10;&#10;Description generated with very high confidence">
            <a:extLst>
              <a:ext uri="{FF2B5EF4-FFF2-40B4-BE49-F238E27FC236}">
                <a16:creationId xmlns:a16="http://schemas.microsoft.com/office/drawing/2014/main" id="{EBC4242A-A158-45EB-B73D-EED2CE92FBD1}"/>
              </a:ext>
            </a:extLst>
          </p:cNvPr>
          <p:cNvPicPr>
            <a:picLocks noChangeAspect="1"/>
          </p:cNvPicPr>
          <p:nvPr/>
        </p:nvPicPr>
        <p:blipFill>
          <a:blip r:embed="rId5"/>
          <a:stretch>
            <a:fillRect/>
          </a:stretch>
        </p:blipFill>
        <p:spPr>
          <a:xfrm>
            <a:off x="8371501" y="2077893"/>
            <a:ext cx="3200400" cy="2140870"/>
          </a:xfrm>
          <a:prstGeom prst="rect">
            <a:avLst/>
          </a:prstGeom>
        </p:spPr>
      </p:pic>
      <p:pic>
        <p:nvPicPr>
          <p:cNvPr id="15" name="Picture 7" descr="A screenshot of a cell phone&#10;&#10;Description generated with very high confidence">
            <a:extLst>
              <a:ext uri="{FF2B5EF4-FFF2-40B4-BE49-F238E27FC236}">
                <a16:creationId xmlns:a16="http://schemas.microsoft.com/office/drawing/2014/main" id="{E51638C3-E57D-406B-B08D-4728275ED6AC}"/>
              </a:ext>
            </a:extLst>
          </p:cNvPr>
          <p:cNvPicPr>
            <a:picLocks noChangeAspect="1"/>
          </p:cNvPicPr>
          <p:nvPr/>
        </p:nvPicPr>
        <p:blipFill>
          <a:blip r:embed="rId6"/>
          <a:stretch>
            <a:fillRect/>
          </a:stretch>
        </p:blipFill>
        <p:spPr>
          <a:xfrm>
            <a:off x="7530580" y="2937157"/>
            <a:ext cx="3605212" cy="2385661"/>
          </a:xfrm>
          <a:prstGeom prst="rect">
            <a:avLst/>
          </a:prstGeom>
        </p:spPr>
      </p:pic>
      <p:sp>
        <p:nvSpPr>
          <p:cNvPr id="16" name="Text Placeholder">
            <a:extLst>
              <a:ext uri="{FF2B5EF4-FFF2-40B4-BE49-F238E27FC236}">
                <a16:creationId xmlns:a16="http://schemas.microsoft.com/office/drawing/2014/main" id="{D36FF9FB-BD91-47BB-9C8E-C10EA7BAEA39}"/>
              </a:ext>
            </a:extLst>
          </p:cNvPr>
          <p:cNvSpPr txBox="1">
            <a:spLocks/>
          </p:cNvSpPr>
          <p:nvPr/>
        </p:nvSpPr>
        <p:spPr bwMode="black">
          <a:xfrm>
            <a:off x="1096640" y="5554134"/>
            <a:ext cx="5665902" cy="653999"/>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Share Dialog</a:t>
            </a:r>
            <a:r>
              <a:rPr lang="en-US" dirty="0"/>
              <a:t> </a:t>
            </a:r>
          </a:p>
        </p:txBody>
      </p:sp>
      <p:sp>
        <p:nvSpPr>
          <p:cNvPr id="17" name="Text Placeholder">
            <a:extLst>
              <a:ext uri="{FF2B5EF4-FFF2-40B4-BE49-F238E27FC236}">
                <a16:creationId xmlns:a16="http://schemas.microsoft.com/office/drawing/2014/main" id="{F2543C9A-177A-4367-862F-AE6B3BEC6B58}"/>
              </a:ext>
            </a:extLst>
          </p:cNvPr>
          <p:cNvSpPr txBox="1">
            <a:spLocks/>
          </p:cNvSpPr>
          <p:nvPr/>
        </p:nvSpPr>
        <p:spPr bwMode="black">
          <a:xfrm>
            <a:off x="7530580" y="5493989"/>
            <a:ext cx="4376717" cy="327000"/>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Save Dialog</a:t>
            </a:r>
          </a:p>
        </p:txBody>
      </p:sp>
    </p:spTree>
    <p:extLst>
      <p:ext uri="{BB962C8B-B14F-4D97-AF65-F5344CB8AC3E}">
        <p14:creationId xmlns:p14="http://schemas.microsoft.com/office/powerpoint/2010/main" val="3182697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504001" y="504000"/>
            <a:ext cx="11186476" cy="1107996"/>
          </a:xfrm>
        </p:spPr>
        <p:txBody>
          <a:bodyPr/>
          <a:lstStyle/>
          <a:p>
            <a:r>
              <a:rPr lang="en-US" dirty="0"/>
              <a:t># 3 - Memorability</a:t>
            </a:r>
            <a:br>
              <a:rPr lang="en-US" dirty="0"/>
            </a:br>
            <a:br>
              <a:rPr lang="en-US" dirty="0"/>
            </a:br>
            <a:r>
              <a:rPr lang="en-US" dirty="0"/>
              <a:t>     	</a:t>
            </a:r>
          </a:p>
        </p:txBody>
      </p:sp>
      <p:sp>
        <p:nvSpPr>
          <p:cNvPr id="10" name="Rectangle 9">
            <a:extLst>
              <a:ext uri="{FF2B5EF4-FFF2-40B4-BE49-F238E27FC236}">
                <a16:creationId xmlns:a16="http://schemas.microsoft.com/office/drawing/2014/main" id="{EBA4284F-36D5-4C7E-BAB2-FFE78441CA82}"/>
              </a:ext>
            </a:extLst>
          </p:cNvPr>
          <p:cNvSpPr/>
          <p:nvPr/>
        </p:nvSpPr>
        <p:spPr>
          <a:xfrm>
            <a:off x="966710" y="878931"/>
            <a:ext cx="8223524" cy="400110"/>
          </a:xfrm>
          <a:prstGeom prst="rect">
            <a:avLst/>
          </a:prstGeom>
        </p:spPr>
        <p:txBody>
          <a:bodyPr wrap="square">
            <a:spAutoFit/>
          </a:bodyPr>
          <a:lstStyle/>
          <a:p>
            <a:r>
              <a:rPr lang="en-US" sz="2000" dirty="0">
                <a:latin typeface="+mj-lt"/>
                <a:ea typeface="+mj-ea"/>
                <a:cs typeface="+mj-cs"/>
              </a:rPr>
              <a:t>Visual Elements </a:t>
            </a:r>
            <a:r>
              <a:rPr lang="en-US" sz="2000" spc="-15" dirty="0">
                <a:latin typeface="BentonSans" panose="02000503000000020004" pitchFamily="2" charset="0"/>
                <a:ea typeface="Helvetica Neue" panose="02000503000000020004" pitchFamily="2" charset="0"/>
                <a:cs typeface="Helvetica Neue" panose="02000503000000020004" pitchFamily="2" charset="0"/>
              </a:rPr>
              <a:t>| </a:t>
            </a:r>
            <a:r>
              <a:rPr lang="en-US" sz="2000" dirty="0">
                <a:latin typeface="+mj-lt"/>
                <a:ea typeface="+mj-ea"/>
                <a:cs typeface="+mj-cs"/>
              </a:rPr>
              <a:t>Response Times </a:t>
            </a:r>
            <a:r>
              <a:rPr lang="en-US" sz="2000" spc="-15" dirty="0">
                <a:latin typeface="BentonSans" panose="02000503000000020004" pitchFamily="2" charset="0"/>
                <a:ea typeface="Helvetica Neue" panose="02000503000000020004" pitchFamily="2" charset="0"/>
                <a:cs typeface="Helvetica Neue" panose="02000503000000020004" pitchFamily="2" charset="0"/>
              </a:rPr>
              <a:t>| </a:t>
            </a:r>
            <a:r>
              <a:rPr lang="en-US" sz="2000" dirty="0">
                <a:solidFill>
                  <a:schemeClr val="accent1"/>
                </a:solidFill>
                <a:latin typeface="+mj-lt"/>
                <a:ea typeface="+mj-ea"/>
                <a:cs typeface="+mj-cs"/>
              </a:rPr>
              <a:t>Pattern Affordances</a:t>
            </a:r>
          </a:p>
        </p:txBody>
      </p:sp>
      <p:sp>
        <p:nvSpPr>
          <p:cNvPr id="8" name="Text Placeholder">
            <a:extLst>
              <a:ext uri="{FF2B5EF4-FFF2-40B4-BE49-F238E27FC236}">
                <a16:creationId xmlns:a16="http://schemas.microsoft.com/office/drawing/2014/main" id="{05694095-CD03-4438-AC6A-56446451E06A}"/>
              </a:ext>
            </a:extLst>
          </p:cNvPr>
          <p:cNvSpPr txBox="1">
            <a:spLocks/>
          </p:cNvSpPr>
          <p:nvPr/>
        </p:nvSpPr>
        <p:spPr bwMode="black">
          <a:xfrm>
            <a:off x="1101038" y="1607740"/>
            <a:ext cx="4073863" cy="488764"/>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Universal Mobile </a:t>
            </a:r>
            <a:r>
              <a:rPr lang="en-US" sz="1400" dirty="0" err="1"/>
              <a:t>Behaviour</a:t>
            </a:r>
            <a:r>
              <a:rPr lang="en-US" sz="1400" dirty="0"/>
              <a:t> – Pull to refresh</a:t>
            </a:r>
          </a:p>
        </p:txBody>
      </p:sp>
      <p:pic>
        <p:nvPicPr>
          <p:cNvPr id="9" name="Picture 8">
            <a:extLst>
              <a:ext uri="{FF2B5EF4-FFF2-40B4-BE49-F238E27FC236}">
                <a16:creationId xmlns:a16="http://schemas.microsoft.com/office/drawing/2014/main" id="{D3577781-FC33-4196-8B60-AAE9EEB24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410" y="2629777"/>
            <a:ext cx="2280783" cy="4054725"/>
          </a:xfrm>
          <a:prstGeom prst="rect">
            <a:avLst/>
          </a:prstGeom>
          <a:ln>
            <a:solidFill>
              <a:schemeClr val="bg1"/>
            </a:solidFill>
          </a:ln>
        </p:spPr>
      </p:pic>
      <p:pic>
        <p:nvPicPr>
          <p:cNvPr id="11" name="Picture 10">
            <a:extLst>
              <a:ext uri="{FF2B5EF4-FFF2-40B4-BE49-F238E27FC236}">
                <a16:creationId xmlns:a16="http://schemas.microsoft.com/office/drawing/2014/main" id="{C0AC6EC0-1730-4C0B-9C9B-6959AC83976F}"/>
              </a:ext>
            </a:extLst>
          </p:cNvPr>
          <p:cNvPicPr>
            <a:picLocks noChangeAspect="1"/>
          </p:cNvPicPr>
          <p:nvPr/>
        </p:nvPicPr>
        <p:blipFill rotWithShape="1">
          <a:blip r:embed="rId4">
            <a:extLst>
              <a:ext uri="{28A0092B-C50C-407E-A947-70E740481C1C}">
                <a14:useLocalDpi xmlns:a14="http://schemas.microsoft.com/office/drawing/2010/main" val="0"/>
              </a:ext>
            </a:extLst>
          </a:blip>
          <a:srcRect b="3428"/>
          <a:stretch/>
        </p:blipFill>
        <p:spPr>
          <a:xfrm>
            <a:off x="7921493" y="2000103"/>
            <a:ext cx="2285679" cy="4727941"/>
          </a:xfrm>
          <a:prstGeom prst="rect">
            <a:avLst/>
          </a:prstGeom>
          <a:ln>
            <a:noFill/>
          </a:ln>
        </p:spPr>
      </p:pic>
      <p:pic>
        <p:nvPicPr>
          <p:cNvPr id="14" name="Picture 13">
            <a:extLst>
              <a:ext uri="{FF2B5EF4-FFF2-40B4-BE49-F238E27FC236}">
                <a16:creationId xmlns:a16="http://schemas.microsoft.com/office/drawing/2014/main" id="{99C69CAF-B925-492D-8419-BBBA8AA842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038" y="1983585"/>
            <a:ext cx="2287873" cy="4702851"/>
          </a:xfrm>
          <a:prstGeom prst="rect">
            <a:avLst/>
          </a:prstGeom>
          <a:ln>
            <a:solidFill>
              <a:schemeClr val="bg1"/>
            </a:solidFill>
          </a:ln>
        </p:spPr>
      </p:pic>
      <p:sp>
        <p:nvSpPr>
          <p:cNvPr id="15" name="Text Placeholder">
            <a:extLst>
              <a:ext uri="{FF2B5EF4-FFF2-40B4-BE49-F238E27FC236}">
                <a16:creationId xmlns:a16="http://schemas.microsoft.com/office/drawing/2014/main" id="{B3260CB7-14E1-4866-9152-E5CC74213FD3}"/>
              </a:ext>
            </a:extLst>
          </p:cNvPr>
          <p:cNvSpPr txBox="1">
            <a:spLocks/>
          </p:cNvSpPr>
          <p:nvPr/>
        </p:nvSpPr>
        <p:spPr bwMode="black">
          <a:xfrm>
            <a:off x="7921493" y="1576717"/>
            <a:ext cx="3011114" cy="519787"/>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iOS pattern – Swipe gesture for quick actions</a:t>
            </a:r>
          </a:p>
        </p:txBody>
      </p:sp>
    </p:spTree>
    <p:extLst>
      <p:ext uri="{BB962C8B-B14F-4D97-AF65-F5344CB8AC3E}">
        <p14:creationId xmlns:p14="http://schemas.microsoft.com/office/powerpoint/2010/main" val="3968284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vider">
            <a:extLst>
              <a:ext uri="{FF2B5EF4-FFF2-40B4-BE49-F238E27FC236}">
                <a16:creationId xmlns:a16="http://schemas.microsoft.com/office/drawing/2014/main" id="{7AAD0449-2677-4C1C-9E9E-BBBA939E9F28}"/>
              </a:ext>
            </a:extLst>
          </p:cNvPr>
          <p:cNvSpPr>
            <a:spLocks noGrp="1"/>
          </p:cNvSpPr>
          <p:nvPr>
            <p:ph type="ctrTitle"/>
          </p:nvPr>
        </p:nvSpPr>
        <p:spPr>
          <a:xfrm>
            <a:off x="504987" y="2213301"/>
            <a:ext cx="11185200" cy="677108"/>
          </a:xfrm>
        </p:spPr>
        <p:txBody>
          <a:bodyPr/>
          <a:lstStyle/>
          <a:p>
            <a:r>
              <a:rPr lang="en-US" dirty="0">
                <a:solidFill>
                  <a:schemeClr val="accent1"/>
                </a:solidFill>
              </a:rPr>
              <a:t>Satisfaction</a:t>
            </a:r>
            <a:br>
              <a:rPr lang="en-US" dirty="0">
                <a:solidFill>
                  <a:schemeClr val="accent1"/>
                </a:solidFill>
              </a:rPr>
            </a:br>
            <a:br>
              <a:rPr lang="en-US" sz="2000" b="0" dirty="0"/>
            </a:br>
            <a:r>
              <a:rPr lang="en-US" sz="2000" b="0" dirty="0"/>
              <a:t> </a:t>
            </a:r>
            <a:br>
              <a:rPr lang="en-US" sz="2000" b="0" dirty="0"/>
            </a:br>
            <a:br>
              <a:rPr lang="en-US" sz="2000" b="0" dirty="0"/>
            </a:br>
            <a:br>
              <a:rPr lang="en-US" sz="2000" b="0" dirty="0"/>
            </a:br>
            <a:r>
              <a:rPr lang="en-US" sz="2000" b="0" dirty="0"/>
              <a:t> </a:t>
            </a:r>
          </a:p>
        </p:txBody>
      </p:sp>
      <p:pic>
        <p:nvPicPr>
          <p:cNvPr id="1026" name="Picture 2">
            <a:extLst>
              <a:ext uri="{FF2B5EF4-FFF2-40B4-BE49-F238E27FC236}">
                <a16:creationId xmlns:a16="http://schemas.microsoft.com/office/drawing/2014/main" id="{8B1E8CCF-24BF-4BF5-A0A3-CCC15801F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4" y="3416436"/>
            <a:ext cx="12135893" cy="34132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3251216-7D33-4F6D-BA4A-E54C2E0B0AB4}"/>
              </a:ext>
            </a:extLst>
          </p:cNvPr>
          <p:cNvSpPr/>
          <p:nvPr/>
        </p:nvSpPr>
        <p:spPr>
          <a:xfrm>
            <a:off x="324117" y="2890409"/>
            <a:ext cx="11717965" cy="830997"/>
          </a:xfrm>
          <a:prstGeom prst="rect">
            <a:avLst/>
          </a:prstGeom>
        </p:spPr>
        <p:txBody>
          <a:bodyPr wrap="square">
            <a:spAutoFit/>
          </a:bodyPr>
          <a:lstStyle/>
          <a:p>
            <a:r>
              <a:rPr lang="en-US" sz="2400" dirty="0"/>
              <a:t>The sense of completion users experience when an application meets or exceeds their expectations and helps them successfully complete their tasks.</a:t>
            </a:r>
            <a:endParaRPr lang="en-US" dirty="0"/>
          </a:p>
        </p:txBody>
      </p:sp>
    </p:spTree>
    <p:extLst>
      <p:ext uri="{BB962C8B-B14F-4D97-AF65-F5344CB8AC3E}">
        <p14:creationId xmlns:p14="http://schemas.microsoft.com/office/powerpoint/2010/main" val="921796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vider">
            <a:extLst>
              <a:ext uri="{FF2B5EF4-FFF2-40B4-BE49-F238E27FC236}">
                <a16:creationId xmlns:a16="http://schemas.microsoft.com/office/drawing/2014/main" id="{7AAD0449-2677-4C1C-9E9E-BBBA939E9F28}"/>
              </a:ext>
            </a:extLst>
          </p:cNvPr>
          <p:cNvSpPr>
            <a:spLocks noGrp="1"/>
          </p:cNvSpPr>
          <p:nvPr>
            <p:ph type="ctrTitle"/>
          </p:nvPr>
        </p:nvSpPr>
        <p:spPr>
          <a:xfrm>
            <a:off x="504987" y="3516794"/>
            <a:ext cx="11185200" cy="677108"/>
          </a:xfrm>
        </p:spPr>
        <p:txBody>
          <a:bodyPr/>
          <a:lstStyle/>
          <a:p>
            <a:pPr algn="ctr"/>
            <a:r>
              <a:rPr lang="en-US" dirty="0">
                <a:solidFill>
                  <a:schemeClr val="accent1"/>
                </a:solidFill>
              </a:rPr>
              <a:t>Satisfaction</a:t>
            </a:r>
            <a:br>
              <a:rPr lang="en-US" dirty="0">
                <a:solidFill>
                  <a:schemeClr val="accent1"/>
                </a:solidFill>
              </a:rPr>
            </a:br>
            <a:br>
              <a:rPr lang="en-US" sz="2000" b="0" dirty="0"/>
            </a:br>
            <a:r>
              <a:rPr lang="en-US" sz="2000" b="0" dirty="0"/>
              <a:t> </a:t>
            </a:r>
            <a:br>
              <a:rPr lang="en-US" sz="2000" b="0" dirty="0"/>
            </a:br>
            <a:br>
              <a:rPr lang="en-US" sz="2000" b="0" dirty="0"/>
            </a:br>
            <a:br>
              <a:rPr lang="en-US" sz="2000" b="0" dirty="0"/>
            </a:br>
            <a:r>
              <a:rPr lang="en-US" sz="2000" b="0" dirty="0"/>
              <a:t> </a:t>
            </a:r>
          </a:p>
        </p:txBody>
      </p:sp>
      <p:sp>
        <p:nvSpPr>
          <p:cNvPr id="8" name="Rectangle 7">
            <a:extLst>
              <a:ext uri="{FF2B5EF4-FFF2-40B4-BE49-F238E27FC236}">
                <a16:creationId xmlns:a16="http://schemas.microsoft.com/office/drawing/2014/main" id="{098F2BEB-7938-4E86-9C65-A3DB48BF8A24}"/>
              </a:ext>
            </a:extLst>
          </p:cNvPr>
          <p:cNvSpPr/>
          <p:nvPr/>
        </p:nvSpPr>
        <p:spPr>
          <a:xfrm>
            <a:off x="6193138" y="3993847"/>
            <a:ext cx="3018458" cy="400110"/>
          </a:xfrm>
          <a:prstGeom prst="rect">
            <a:avLst/>
          </a:prstGeom>
        </p:spPr>
        <p:txBody>
          <a:bodyPr wrap="none">
            <a:noAutofit/>
          </a:bodyPr>
          <a:lstStyle/>
          <a:p>
            <a:r>
              <a:rPr lang="en-IN" sz="2000" dirty="0">
                <a:latin typeface="BentonSans" panose="02000503000000020004" pitchFamily="2" charset="0"/>
                <a:ea typeface="Helvetica Neue" panose="02000503000000020004" pitchFamily="2" charset="0"/>
                <a:cs typeface="Helvetica Neue" panose="02000503000000020004" pitchFamily="2" charset="0"/>
              </a:rPr>
              <a:t>Understanding Metrics</a:t>
            </a:r>
            <a:endParaRPr lang="en-US" sz="2000" dirty="0">
              <a:latin typeface="BentonSans" panose="02000503000000020004" pitchFamily="2" charset="0"/>
              <a:ea typeface="Helvetica Neue" panose="02000503000000020004" pitchFamily="2" charset="0"/>
              <a:cs typeface="Helvetica Neue" panose="02000503000000020004" pitchFamily="2" charset="0"/>
            </a:endParaRPr>
          </a:p>
        </p:txBody>
      </p:sp>
      <p:sp>
        <p:nvSpPr>
          <p:cNvPr id="9" name="Rectangle 8">
            <a:extLst>
              <a:ext uri="{FF2B5EF4-FFF2-40B4-BE49-F238E27FC236}">
                <a16:creationId xmlns:a16="http://schemas.microsoft.com/office/drawing/2014/main" id="{F100034C-C947-4E52-BE5C-36441D5A7475}"/>
              </a:ext>
            </a:extLst>
          </p:cNvPr>
          <p:cNvSpPr/>
          <p:nvPr/>
        </p:nvSpPr>
        <p:spPr>
          <a:xfrm>
            <a:off x="3295225" y="3993847"/>
            <a:ext cx="1908988" cy="400110"/>
          </a:xfrm>
          <a:prstGeom prst="rect">
            <a:avLst/>
          </a:prstGeom>
        </p:spPr>
        <p:txBody>
          <a:bodyPr wrap="none">
            <a:noAutofit/>
          </a:bodyPr>
          <a:lstStyle/>
          <a:p>
            <a:r>
              <a:rPr lang="en-US" sz="2000" dirty="0">
                <a:latin typeface="BentonSans" panose="02000503000000020004" pitchFamily="2" charset="0"/>
                <a:ea typeface="Helvetica Neue" panose="02000503000000020004" pitchFamily="2" charset="0"/>
                <a:cs typeface="Helvetica Neue" panose="02000503000000020004" pitchFamily="2" charset="0"/>
              </a:rPr>
              <a:t>Celebrating your users</a:t>
            </a:r>
            <a:endParaRPr lang="en-US" dirty="0">
              <a:latin typeface="BentonSans" panose="02000503000000020004" pitchFamily="2" charset="0"/>
              <a:ea typeface="Helvetica Neue" panose="02000503000000020004" pitchFamily="2" charset="0"/>
              <a:cs typeface="Helvetica Neue" panose="02000503000000020004" pitchFamily="2" charset="0"/>
            </a:endParaRPr>
          </a:p>
        </p:txBody>
      </p:sp>
      <p:cxnSp>
        <p:nvCxnSpPr>
          <p:cNvPr id="10" name="Straight Connector 9">
            <a:extLst>
              <a:ext uri="{FF2B5EF4-FFF2-40B4-BE49-F238E27FC236}">
                <a16:creationId xmlns:a16="http://schemas.microsoft.com/office/drawing/2014/main" id="{3395CDFE-6282-4FE5-A84F-08190FD916FF}"/>
              </a:ext>
            </a:extLst>
          </p:cNvPr>
          <p:cNvCxnSpPr/>
          <p:nvPr/>
        </p:nvCxnSpPr>
        <p:spPr>
          <a:xfrm>
            <a:off x="6040738" y="3927202"/>
            <a:ext cx="0" cy="533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6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504001" y="504000"/>
            <a:ext cx="11186476" cy="1107996"/>
          </a:xfrm>
        </p:spPr>
        <p:txBody>
          <a:bodyPr/>
          <a:lstStyle/>
          <a:p>
            <a:r>
              <a:rPr lang="en-US" dirty="0"/>
              <a:t># 5 - Satisfaction</a:t>
            </a:r>
            <a:br>
              <a:rPr lang="en-US" dirty="0"/>
            </a:br>
            <a:br>
              <a:rPr lang="en-US" dirty="0"/>
            </a:br>
            <a:r>
              <a:rPr lang="en-US" dirty="0"/>
              <a:t>     	</a:t>
            </a:r>
          </a:p>
        </p:txBody>
      </p:sp>
      <p:sp>
        <p:nvSpPr>
          <p:cNvPr id="25" name="Text Placeholder">
            <a:extLst>
              <a:ext uri="{FF2B5EF4-FFF2-40B4-BE49-F238E27FC236}">
                <a16:creationId xmlns:a16="http://schemas.microsoft.com/office/drawing/2014/main" id="{AD48140F-70CB-451D-815A-596F8B6668AA}"/>
              </a:ext>
            </a:extLst>
          </p:cNvPr>
          <p:cNvSpPr txBox="1">
            <a:spLocks/>
          </p:cNvSpPr>
          <p:nvPr/>
        </p:nvSpPr>
        <p:spPr bwMode="black">
          <a:xfrm>
            <a:off x="1056445" y="5629791"/>
            <a:ext cx="5223775" cy="327000"/>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Success toast message and positive status change </a:t>
            </a:r>
          </a:p>
        </p:txBody>
      </p:sp>
      <p:sp>
        <p:nvSpPr>
          <p:cNvPr id="8" name="Text Placeholder">
            <a:extLst>
              <a:ext uri="{FF2B5EF4-FFF2-40B4-BE49-F238E27FC236}">
                <a16:creationId xmlns:a16="http://schemas.microsoft.com/office/drawing/2014/main" id="{05694095-CD03-4438-AC6A-56446451E06A}"/>
              </a:ext>
            </a:extLst>
          </p:cNvPr>
          <p:cNvSpPr txBox="1">
            <a:spLocks/>
          </p:cNvSpPr>
          <p:nvPr/>
        </p:nvSpPr>
        <p:spPr bwMode="black">
          <a:xfrm>
            <a:off x="1056445" y="1301319"/>
            <a:ext cx="11061867" cy="907289"/>
          </a:xfrm>
          <a:prstGeom prst="rect">
            <a:avLst/>
          </a:prstGeom>
        </p:spPr>
        <p:txBody>
          <a:bodyPr vert="horz" lIns="0" tIns="0" rIns="0" bIns="0" rtlCol="0">
            <a:normAutofit lnSpcReduction="10000"/>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Acknowledging different user roles, user’s effort and task progress leads to greater user engagement and user satisfaction. This in turn helps remind users of the value and impact of our product and makes them want to complete tasks again and again.</a:t>
            </a:r>
          </a:p>
        </p:txBody>
      </p:sp>
      <p:sp>
        <p:nvSpPr>
          <p:cNvPr id="12" name="Text Placeholder">
            <a:extLst>
              <a:ext uri="{FF2B5EF4-FFF2-40B4-BE49-F238E27FC236}">
                <a16:creationId xmlns:a16="http://schemas.microsoft.com/office/drawing/2014/main" id="{1F4FE122-7014-4D36-AEF0-6297CF0BABAA}"/>
              </a:ext>
            </a:extLst>
          </p:cNvPr>
          <p:cNvSpPr txBox="1">
            <a:spLocks/>
          </p:cNvSpPr>
          <p:nvPr/>
        </p:nvSpPr>
        <p:spPr bwMode="black">
          <a:xfrm>
            <a:off x="1076546" y="2208608"/>
            <a:ext cx="5675951" cy="653999"/>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Acknowledge small wins</a:t>
            </a:r>
          </a:p>
        </p:txBody>
      </p:sp>
      <p:sp>
        <p:nvSpPr>
          <p:cNvPr id="9" name="Rectangle 8">
            <a:extLst>
              <a:ext uri="{FF2B5EF4-FFF2-40B4-BE49-F238E27FC236}">
                <a16:creationId xmlns:a16="http://schemas.microsoft.com/office/drawing/2014/main" id="{DD2AEFE0-8EB1-4925-9C14-2505A10C1496}"/>
              </a:ext>
            </a:extLst>
          </p:cNvPr>
          <p:cNvSpPr/>
          <p:nvPr/>
        </p:nvSpPr>
        <p:spPr>
          <a:xfrm>
            <a:off x="3861920" y="901209"/>
            <a:ext cx="3018458" cy="400110"/>
          </a:xfrm>
          <a:prstGeom prst="rect">
            <a:avLst/>
          </a:prstGeom>
        </p:spPr>
        <p:txBody>
          <a:bodyPr wrap="none">
            <a:noAutofit/>
          </a:bodyPr>
          <a:lstStyle/>
          <a:p>
            <a:r>
              <a:rPr lang="en-IN" sz="2000" dirty="0">
                <a:latin typeface="+mn-lt"/>
              </a:rPr>
              <a:t>Understanding Metrics</a:t>
            </a:r>
            <a:endParaRPr lang="en-US" sz="2000" dirty="0">
              <a:latin typeface="+mn-lt"/>
            </a:endParaRPr>
          </a:p>
        </p:txBody>
      </p:sp>
      <p:sp>
        <p:nvSpPr>
          <p:cNvPr id="11" name="Rectangle 10">
            <a:extLst>
              <a:ext uri="{FF2B5EF4-FFF2-40B4-BE49-F238E27FC236}">
                <a16:creationId xmlns:a16="http://schemas.microsoft.com/office/drawing/2014/main" id="{E6B768E6-B3C9-48ED-86DE-9FF731364C06}"/>
              </a:ext>
            </a:extLst>
          </p:cNvPr>
          <p:cNvSpPr/>
          <p:nvPr/>
        </p:nvSpPr>
        <p:spPr>
          <a:xfrm>
            <a:off x="964007" y="901209"/>
            <a:ext cx="1908988" cy="400110"/>
          </a:xfrm>
          <a:prstGeom prst="rect">
            <a:avLst/>
          </a:prstGeom>
        </p:spPr>
        <p:txBody>
          <a:bodyPr wrap="none">
            <a:noAutofit/>
          </a:bodyPr>
          <a:lstStyle/>
          <a:p>
            <a:r>
              <a:rPr lang="en-US" sz="2000" dirty="0">
                <a:solidFill>
                  <a:schemeClr val="accent1"/>
                </a:solidFill>
                <a:latin typeface="+mn-lt"/>
              </a:rPr>
              <a:t>Celebrating Your Users</a:t>
            </a:r>
          </a:p>
        </p:txBody>
      </p:sp>
      <p:cxnSp>
        <p:nvCxnSpPr>
          <p:cNvPr id="14" name="Straight Connector 13">
            <a:extLst>
              <a:ext uri="{FF2B5EF4-FFF2-40B4-BE49-F238E27FC236}">
                <a16:creationId xmlns:a16="http://schemas.microsoft.com/office/drawing/2014/main" id="{4224E5EC-319B-4AB4-ABB1-83E6476E32BC}"/>
              </a:ext>
            </a:extLst>
          </p:cNvPr>
          <p:cNvCxnSpPr>
            <a:cxnSpLocks/>
          </p:cNvCxnSpPr>
          <p:nvPr/>
        </p:nvCxnSpPr>
        <p:spPr>
          <a:xfrm>
            <a:off x="3810001" y="901209"/>
            <a:ext cx="0" cy="40011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C329FAC-D3BC-4C24-8211-BC97E0B74C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4" t="20823" b="5843"/>
          <a:stretch/>
        </p:blipFill>
        <p:spPr>
          <a:xfrm>
            <a:off x="6798716" y="2365676"/>
            <a:ext cx="2057400" cy="4051230"/>
          </a:xfrm>
          <a:prstGeom prst="rect">
            <a:avLst/>
          </a:prstGeom>
        </p:spPr>
      </p:pic>
      <p:pic>
        <p:nvPicPr>
          <p:cNvPr id="16" name="Picture 15">
            <a:extLst>
              <a:ext uri="{FF2B5EF4-FFF2-40B4-BE49-F238E27FC236}">
                <a16:creationId xmlns:a16="http://schemas.microsoft.com/office/drawing/2014/main" id="{741B1BA8-05C4-4FBA-8393-2885C9E85D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917" t="11464" b="43841"/>
          <a:stretch/>
        </p:blipFill>
        <p:spPr>
          <a:xfrm>
            <a:off x="9146512" y="2365676"/>
            <a:ext cx="2971800" cy="3065206"/>
          </a:xfrm>
          <a:prstGeom prst="rect">
            <a:avLst/>
          </a:prstGeom>
        </p:spPr>
      </p:pic>
      <p:pic>
        <p:nvPicPr>
          <p:cNvPr id="17" name="Picture 16">
            <a:extLst>
              <a:ext uri="{FF2B5EF4-FFF2-40B4-BE49-F238E27FC236}">
                <a16:creationId xmlns:a16="http://schemas.microsoft.com/office/drawing/2014/main" id="{589B985A-1A50-4369-A73D-1BBD40C393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556" b="5556"/>
          <a:stretch/>
        </p:blipFill>
        <p:spPr>
          <a:xfrm>
            <a:off x="1037046" y="2439385"/>
            <a:ext cx="5460009" cy="3033338"/>
          </a:xfrm>
          <a:prstGeom prst="rect">
            <a:avLst/>
          </a:prstGeom>
        </p:spPr>
      </p:pic>
      <p:sp>
        <p:nvSpPr>
          <p:cNvPr id="18" name="Text Placeholder">
            <a:extLst>
              <a:ext uri="{FF2B5EF4-FFF2-40B4-BE49-F238E27FC236}">
                <a16:creationId xmlns:a16="http://schemas.microsoft.com/office/drawing/2014/main" id="{9BCA0BF5-D540-449E-99C7-74658FC4C93C}"/>
              </a:ext>
            </a:extLst>
          </p:cNvPr>
          <p:cNvSpPr txBox="1">
            <a:spLocks/>
          </p:cNvSpPr>
          <p:nvPr/>
        </p:nvSpPr>
        <p:spPr bwMode="black">
          <a:xfrm>
            <a:off x="9157777" y="5532455"/>
            <a:ext cx="3134106" cy="327000"/>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Celebratory notifications</a:t>
            </a:r>
          </a:p>
        </p:txBody>
      </p:sp>
    </p:spTree>
    <p:extLst>
      <p:ext uri="{BB962C8B-B14F-4D97-AF65-F5344CB8AC3E}">
        <p14:creationId xmlns:p14="http://schemas.microsoft.com/office/powerpoint/2010/main" val="3395391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504001" y="504000"/>
            <a:ext cx="11186476" cy="1107996"/>
          </a:xfrm>
        </p:spPr>
        <p:txBody>
          <a:bodyPr/>
          <a:lstStyle/>
          <a:p>
            <a:r>
              <a:rPr lang="en-US" dirty="0"/>
              <a:t># 5 - Satisfaction</a:t>
            </a:r>
            <a:br>
              <a:rPr lang="en-US" dirty="0"/>
            </a:br>
            <a:br>
              <a:rPr lang="en-US" dirty="0"/>
            </a:br>
            <a:r>
              <a:rPr lang="en-US" dirty="0"/>
              <a:t>     	</a:t>
            </a:r>
          </a:p>
        </p:txBody>
      </p:sp>
      <p:sp>
        <p:nvSpPr>
          <p:cNvPr id="25" name="Text Placeholder">
            <a:extLst>
              <a:ext uri="{FF2B5EF4-FFF2-40B4-BE49-F238E27FC236}">
                <a16:creationId xmlns:a16="http://schemas.microsoft.com/office/drawing/2014/main" id="{AD48140F-70CB-451D-815A-596F8B6668AA}"/>
              </a:ext>
            </a:extLst>
          </p:cNvPr>
          <p:cNvSpPr txBox="1">
            <a:spLocks/>
          </p:cNvSpPr>
          <p:nvPr/>
        </p:nvSpPr>
        <p:spPr bwMode="black">
          <a:xfrm>
            <a:off x="1023944" y="5952100"/>
            <a:ext cx="5223775" cy="327000"/>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Step-by-step process/wizard</a:t>
            </a:r>
          </a:p>
        </p:txBody>
      </p:sp>
      <p:sp>
        <p:nvSpPr>
          <p:cNvPr id="12" name="Text Placeholder">
            <a:extLst>
              <a:ext uri="{FF2B5EF4-FFF2-40B4-BE49-F238E27FC236}">
                <a16:creationId xmlns:a16="http://schemas.microsoft.com/office/drawing/2014/main" id="{1F4FE122-7014-4D36-AEF0-6297CF0BABAA}"/>
              </a:ext>
            </a:extLst>
          </p:cNvPr>
          <p:cNvSpPr txBox="1">
            <a:spLocks/>
          </p:cNvSpPr>
          <p:nvPr/>
        </p:nvSpPr>
        <p:spPr bwMode="black">
          <a:xfrm>
            <a:off x="1023944" y="1766813"/>
            <a:ext cx="5675951" cy="653999"/>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Continual moments of satisfaction</a:t>
            </a:r>
          </a:p>
        </p:txBody>
      </p:sp>
      <p:pic>
        <p:nvPicPr>
          <p:cNvPr id="13" name="Picture 12">
            <a:extLst>
              <a:ext uri="{FF2B5EF4-FFF2-40B4-BE49-F238E27FC236}">
                <a16:creationId xmlns:a16="http://schemas.microsoft.com/office/drawing/2014/main" id="{0DB56243-EC39-43EF-8584-87CDA2316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944" y="2093813"/>
            <a:ext cx="8040458" cy="3765642"/>
          </a:xfrm>
          <a:prstGeom prst="rect">
            <a:avLst/>
          </a:prstGeom>
        </p:spPr>
      </p:pic>
      <p:sp>
        <p:nvSpPr>
          <p:cNvPr id="19" name="Rectangle 18">
            <a:extLst>
              <a:ext uri="{FF2B5EF4-FFF2-40B4-BE49-F238E27FC236}">
                <a16:creationId xmlns:a16="http://schemas.microsoft.com/office/drawing/2014/main" id="{5D65B71D-7569-429D-874E-F8BD4193691B}"/>
              </a:ext>
            </a:extLst>
          </p:cNvPr>
          <p:cNvSpPr/>
          <p:nvPr/>
        </p:nvSpPr>
        <p:spPr>
          <a:xfrm>
            <a:off x="3861920" y="901209"/>
            <a:ext cx="3018458" cy="400110"/>
          </a:xfrm>
          <a:prstGeom prst="rect">
            <a:avLst/>
          </a:prstGeom>
        </p:spPr>
        <p:txBody>
          <a:bodyPr wrap="none">
            <a:noAutofit/>
          </a:bodyPr>
          <a:lstStyle/>
          <a:p>
            <a:r>
              <a:rPr lang="en-IN" sz="2000" dirty="0">
                <a:latin typeface="+mn-lt"/>
              </a:rPr>
              <a:t>Understanding Metrics</a:t>
            </a:r>
            <a:endParaRPr lang="en-US" sz="2000" dirty="0">
              <a:latin typeface="+mn-lt"/>
            </a:endParaRPr>
          </a:p>
        </p:txBody>
      </p:sp>
      <p:sp>
        <p:nvSpPr>
          <p:cNvPr id="20" name="Rectangle 19">
            <a:extLst>
              <a:ext uri="{FF2B5EF4-FFF2-40B4-BE49-F238E27FC236}">
                <a16:creationId xmlns:a16="http://schemas.microsoft.com/office/drawing/2014/main" id="{CAF1324A-FB3B-4BAE-9F25-0E033F45533A}"/>
              </a:ext>
            </a:extLst>
          </p:cNvPr>
          <p:cNvSpPr/>
          <p:nvPr/>
        </p:nvSpPr>
        <p:spPr>
          <a:xfrm>
            <a:off x="964007" y="901209"/>
            <a:ext cx="1908988" cy="400110"/>
          </a:xfrm>
          <a:prstGeom prst="rect">
            <a:avLst/>
          </a:prstGeom>
        </p:spPr>
        <p:txBody>
          <a:bodyPr wrap="none">
            <a:noAutofit/>
          </a:bodyPr>
          <a:lstStyle/>
          <a:p>
            <a:r>
              <a:rPr lang="en-US" sz="2000" dirty="0">
                <a:solidFill>
                  <a:schemeClr val="accent1"/>
                </a:solidFill>
                <a:latin typeface="+mn-lt"/>
              </a:rPr>
              <a:t>Celebrating Your Users</a:t>
            </a:r>
          </a:p>
        </p:txBody>
      </p:sp>
      <p:cxnSp>
        <p:nvCxnSpPr>
          <p:cNvPr id="21" name="Straight Connector 20">
            <a:extLst>
              <a:ext uri="{FF2B5EF4-FFF2-40B4-BE49-F238E27FC236}">
                <a16:creationId xmlns:a16="http://schemas.microsoft.com/office/drawing/2014/main" id="{A29B18AE-2C42-4B9A-91E6-5B8E2EF1B1F7}"/>
              </a:ext>
            </a:extLst>
          </p:cNvPr>
          <p:cNvCxnSpPr>
            <a:cxnSpLocks/>
          </p:cNvCxnSpPr>
          <p:nvPr/>
        </p:nvCxnSpPr>
        <p:spPr>
          <a:xfrm>
            <a:off x="3810001" y="901209"/>
            <a:ext cx="0" cy="40011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348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504001" y="504000"/>
            <a:ext cx="11186476" cy="1107996"/>
          </a:xfrm>
        </p:spPr>
        <p:txBody>
          <a:bodyPr/>
          <a:lstStyle/>
          <a:p>
            <a:r>
              <a:rPr lang="en-US" dirty="0"/>
              <a:t># 5 - Satisfaction</a:t>
            </a:r>
            <a:br>
              <a:rPr lang="en-US" dirty="0"/>
            </a:br>
            <a:br>
              <a:rPr lang="en-US" dirty="0"/>
            </a:br>
            <a:r>
              <a:rPr lang="en-US" dirty="0"/>
              <a:t>     	</a:t>
            </a:r>
          </a:p>
        </p:txBody>
      </p:sp>
      <p:sp>
        <p:nvSpPr>
          <p:cNvPr id="12" name="Text Placeholder">
            <a:extLst>
              <a:ext uri="{FF2B5EF4-FFF2-40B4-BE49-F238E27FC236}">
                <a16:creationId xmlns:a16="http://schemas.microsoft.com/office/drawing/2014/main" id="{1F4FE122-7014-4D36-AEF0-6297CF0BABAA}"/>
              </a:ext>
            </a:extLst>
          </p:cNvPr>
          <p:cNvSpPr txBox="1">
            <a:spLocks/>
          </p:cNvSpPr>
          <p:nvPr/>
        </p:nvSpPr>
        <p:spPr bwMode="black">
          <a:xfrm>
            <a:off x="1023944" y="1301319"/>
            <a:ext cx="10451274" cy="756515"/>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Customer satisfaction metrics refers to how happy customers are with the product. It reflects the way customers feel during interactions, as well as the way they feel while using a product and its services. </a:t>
            </a:r>
          </a:p>
        </p:txBody>
      </p:sp>
      <p:sp>
        <p:nvSpPr>
          <p:cNvPr id="10" name="Text Placeholder">
            <a:extLst>
              <a:ext uri="{FF2B5EF4-FFF2-40B4-BE49-F238E27FC236}">
                <a16:creationId xmlns:a16="http://schemas.microsoft.com/office/drawing/2014/main" id="{C215547C-855F-47E3-A4F1-09D41145287E}"/>
              </a:ext>
            </a:extLst>
          </p:cNvPr>
          <p:cNvSpPr txBox="1">
            <a:spLocks/>
          </p:cNvSpPr>
          <p:nvPr/>
        </p:nvSpPr>
        <p:spPr bwMode="black">
          <a:xfrm>
            <a:off x="1023944" y="2303684"/>
            <a:ext cx="10451274" cy="1085046"/>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Net Promoter Score</a:t>
            </a:r>
          </a:p>
          <a:p>
            <a:r>
              <a:rPr lang="en-US" dirty="0"/>
              <a:t>NPS is a standardized scoring system that helps companies gauge customer loyalty and overall health of the customer experience. The score allows us to discover insights about our customer loyalty and identify customer experience weak points.</a:t>
            </a:r>
          </a:p>
        </p:txBody>
      </p:sp>
      <p:pic>
        <p:nvPicPr>
          <p:cNvPr id="15" name="Picture 14">
            <a:extLst>
              <a:ext uri="{FF2B5EF4-FFF2-40B4-BE49-F238E27FC236}">
                <a16:creationId xmlns:a16="http://schemas.microsoft.com/office/drawing/2014/main" id="{3082AF59-33AE-406F-8BE9-71EECE16F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739" y="3839400"/>
            <a:ext cx="5715000" cy="2514600"/>
          </a:xfrm>
          <a:prstGeom prst="rect">
            <a:avLst/>
          </a:prstGeom>
        </p:spPr>
      </p:pic>
      <p:sp>
        <p:nvSpPr>
          <p:cNvPr id="16" name="Rectangle 15">
            <a:extLst>
              <a:ext uri="{FF2B5EF4-FFF2-40B4-BE49-F238E27FC236}">
                <a16:creationId xmlns:a16="http://schemas.microsoft.com/office/drawing/2014/main" id="{952F3FE7-39E3-4C1A-AFF5-C233AC9ECC7D}"/>
              </a:ext>
            </a:extLst>
          </p:cNvPr>
          <p:cNvSpPr/>
          <p:nvPr/>
        </p:nvSpPr>
        <p:spPr>
          <a:xfrm>
            <a:off x="3861920" y="901209"/>
            <a:ext cx="3018458" cy="400110"/>
          </a:xfrm>
          <a:prstGeom prst="rect">
            <a:avLst/>
          </a:prstGeom>
        </p:spPr>
        <p:txBody>
          <a:bodyPr wrap="none">
            <a:noAutofit/>
          </a:bodyPr>
          <a:lstStyle/>
          <a:p>
            <a:r>
              <a:rPr lang="en-IN" sz="2000" dirty="0">
                <a:solidFill>
                  <a:schemeClr val="accent1"/>
                </a:solidFill>
                <a:latin typeface="+mn-lt"/>
              </a:rPr>
              <a:t>Understanding Metrics</a:t>
            </a:r>
            <a:endParaRPr lang="en-US" sz="2000" dirty="0">
              <a:solidFill>
                <a:schemeClr val="accent1"/>
              </a:solidFill>
              <a:latin typeface="+mn-lt"/>
            </a:endParaRPr>
          </a:p>
        </p:txBody>
      </p:sp>
      <p:sp>
        <p:nvSpPr>
          <p:cNvPr id="17" name="Rectangle 16">
            <a:extLst>
              <a:ext uri="{FF2B5EF4-FFF2-40B4-BE49-F238E27FC236}">
                <a16:creationId xmlns:a16="http://schemas.microsoft.com/office/drawing/2014/main" id="{26DB9A7D-A169-4291-ABDE-51801E37426A}"/>
              </a:ext>
            </a:extLst>
          </p:cNvPr>
          <p:cNvSpPr/>
          <p:nvPr/>
        </p:nvSpPr>
        <p:spPr>
          <a:xfrm>
            <a:off x="964007" y="901209"/>
            <a:ext cx="1908988" cy="400110"/>
          </a:xfrm>
          <a:prstGeom prst="rect">
            <a:avLst/>
          </a:prstGeom>
        </p:spPr>
        <p:txBody>
          <a:bodyPr wrap="none">
            <a:noAutofit/>
          </a:bodyPr>
          <a:lstStyle/>
          <a:p>
            <a:r>
              <a:rPr lang="en-US" sz="2000" dirty="0">
                <a:latin typeface="+mn-lt"/>
              </a:rPr>
              <a:t>Celebrating Your Users</a:t>
            </a:r>
          </a:p>
        </p:txBody>
      </p:sp>
      <p:cxnSp>
        <p:nvCxnSpPr>
          <p:cNvPr id="18" name="Straight Connector 17">
            <a:extLst>
              <a:ext uri="{FF2B5EF4-FFF2-40B4-BE49-F238E27FC236}">
                <a16:creationId xmlns:a16="http://schemas.microsoft.com/office/drawing/2014/main" id="{4D83193D-71DD-489C-ADDE-303AB28E2113}"/>
              </a:ext>
            </a:extLst>
          </p:cNvPr>
          <p:cNvCxnSpPr>
            <a:cxnSpLocks/>
          </p:cNvCxnSpPr>
          <p:nvPr/>
        </p:nvCxnSpPr>
        <p:spPr>
          <a:xfrm>
            <a:off x="3810001" y="901209"/>
            <a:ext cx="0" cy="40011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521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504000" y="1071000"/>
            <a:ext cx="11186477" cy="4716000"/>
          </a:xfrm>
        </p:spPr>
        <p:txBody>
          <a:bodyPr>
            <a:normAutofit fontScale="92500" lnSpcReduction="20000"/>
          </a:bodyPr>
          <a:lstStyle/>
          <a:p>
            <a:pPr lvl="0"/>
            <a:r>
              <a:rPr lang="en-US" dirty="0"/>
              <a:t>Understand User's Critical Path</a:t>
            </a:r>
          </a:p>
          <a:p>
            <a:pPr lvl="1"/>
            <a:r>
              <a:rPr lang="en-US" dirty="0"/>
              <a:t>Has the workflow been designed keeping in mind the essential steps a user will need to take for accomplishing a task in a manner that is…</a:t>
            </a:r>
          </a:p>
          <a:p>
            <a:pPr lvl="3"/>
            <a:r>
              <a:rPr lang="en-US" dirty="0"/>
              <a:t>… coherent</a:t>
            </a:r>
          </a:p>
          <a:p>
            <a:pPr lvl="3"/>
            <a:r>
              <a:rPr lang="en-US" dirty="0"/>
              <a:t>… compact</a:t>
            </a:r>
          </a:p>
          <a:p>
            <a:pPr lvl="3"/>
            <a:r>
              <a:rPr lang="en-US" dirty="0"/>
              <a:t>…sequential</a:t>
            </a:r>
          </a:p>
          <a:p>
            <a:pPr lvl="3"/>
            <a:r>
              <a:rPr lang="en-US" dirty="0"/>
              <a:t>…logical</a:t>
            </a:r>
          </a:p>
          <a:p>
            <a:pPr lvl="0"/>
            <a:r>
              <a:rPr lang="en-US" dirty="0"/>
              <a:t>1 Learnability</a:t>
            </a:r>
          </a:p>
          <a:p>
            <a:pPr lvl="1"/>
            <a:r>
              <a:rPr lang="en-US" dirty="0"/>
              <a:t>Is the system equipped with elements that will enable the user to learn it quickly using…</a:t>
            </a:r>
          </a:p>
          <a:p>
            <a:pPr lvl="3"/>
            <a:r>
              <a:rPr lang="en-US" dirty="0"/>
              <a:t>…onboarding techniques by providing interactions and instructions that help the user ease into the product's experience</a:t>
            </a:r>
          </a:p>
          <a:p>
            <a:pPr lvl="3"/>
            <a:r>
              <a:rPr lang="en-US" dirty="0"/>
              <a:t>…appropriate design conventions that incorporate familiar and easy-to-understand icons and layouts</a:t>
            </a:r>
          </a:p>
          <a:p>
            <a:pPr lvl="3"/>
            <a:r>
              <a:rPr lang="en-US" dirty="0"/>
              <a:t>…easily accessible controls such as highly visible commands and menu options</a:t>
            </a:r>
          </a:p>
          <a:p>
            <a:pPr lvl="0"/>
            <a:r>
              <a:rPr lang="en-US" dirty="0"/>
              <a:t>2 Efficiency</a:t>
            </a:r>
          </a:p>
          <a:p>
            <a:pPr lvl="1"/>
            <a:r>
              <a:rPr lang="en-US" dirty="0"/>
              <a:t>Can the system assist the user in accomplishing goals in a logical, intuitive, and consistent manner by…</a:t>
            </a:r>
          </a:p>
          <a:p>
            <a:pPr lvl="3"/>
            <a:r>
              <a:rPr lang="en-US" dirty="0"/>
              <a:t>…providing auto complete options</a:t>
            </a:r>
          </a:p>
          <a:p>
            <a:pPr lvl="3"/>
            <a:r>
              <a:rPr lang="en-US" dirty="0"/>
              <a:t>…incorporating commonly used shortcuts via keyboard or available as menu options</a:t>
            </a:r>
          </a:p>
          <a:p>
            <a:pPr lvl="3"/>
            <a:r>
              <a:rPr lang="en-US" dirty="0"/>
              <a:t>…anticipating actions and providing the users with what they expect</a:t>
            </a:r>
          </a:p>
          <a:p>
            <a:pPr lvl="3"/>
            <a:endParaRPr lang="en-US" dirty="0"/>
          </a:p>
        </p:txBody>
      </p:sp>
      <p:sp>
        <p:nvSpPr>
          <p:cNvPr id="4" name="Title"/>
          <p:cNvSpPr>
            <a:spLocks noGrp="1"/>
          </p:cNvSpPr>
          <p:nvPr>
            <p:ph type="title"/>
          </p:nvPr>
        </p:nvSpPr>
        <p:spPr>
          <a:xfrm>
            <a:off x="504001" y="504000"/>
            <a:ext cx="11186476" cy="369332"/>
          </a:xfrm>
        </p:spPr>
        <p:txBody>
          <a:bodyPr/>
          <a:lstStyle/>
          <a:p>
            <a:r>
              <a:rPr lang="en-US" dirty="0"/>
              <a:t>CHECKLIST</a:t>
            </a:r>
            <a:endParaRPr lang="en-US" sz="2000" b="0" dirty="0"/>
          </a:p>
        </p:txBody>
      </p:sp>
    </p:spTree>
    <p:extLst>
      <p:ext uri="{BB962C8B-B14F-4D97-AF65-F5344CB8AC3E}">
        <p14:creationId xmlns:p14="http://schemas.microsoft.com/office/powerpoint/2010/main" val="42108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504000" y="1071000"/>
            <a:ext cx="11186477" cy="4716000"/>
          </a:xfrm>
        </p:spPr>
        <p:txBody>
          <a:bodyPr>
            <a:normAutofit fontScale="85000" lnSpcReduction="20000"/>
          </a:bodyPr>
          <a:lstStyle/>
          <a:p>
            <a:pPr lvl="0"/>
            <a:r>
              <a:rPr lang="en-US" dirty="0"/>
              <a:t>3 Errors</a:t>
            </a:r>
          </a:p>
          <a:p>
            <a:pPr lvl="1"/>
            <a:r>
              <a:rPr lang="en-US" dirty="0"/>
              <a:t>Is the feature spared from preventable and unnecessary error by employing…</a:t>
            </a:r>
          </a:p>
          <a:p>
            <a:pPr lvl="3"/>
            <a:r>
              <a:rPr lang="en-US" dirty="0"/>
              <a:t>…constraints limited to only valid user inputs and actions?</a:t>
            </a:r>
          </a:p>
          <a:p>
            <a:pPr lvl="3"/>
            <a:r>
              <a:rPr lang="en-US" dirty="0"/>
              <a:t>…suggestions used to reduce the amount of manual user input?</a:t>
            </a:r>
          </a:p>
          <a:p>
            <a:pPr lvl="3"/>
            <a:r>
              <a:rPr lang="en-US" dirty="0"/>
              <a:t>…default labels, values, states, and actions used to the user’s advantage?</a:t>
            </a:r>
          </a:p>
          <a:p>
            <a:pPr lvl="3"/>
            <a:r>
              <a:rPr lang="en-US" dirty="0"/>
              <a:t>…forgiving formatting for all input fields?</a:t>
            </a:r>
          </a:p>
          <a:p>
            <a:pPr lvl="0"/>
            <a:r>
              <a:rPr lang="en-US" dirty="0"/>
              <a:t>4 Memorability</a:t>
            </a:r>
          </a:p>
          <a:p>
            <a:pPr lvl="1"/>
            <a:r>
              <a:rPr lang="en-US" dirty="0"/>
              <a:t>Does the design enable your users to recollect the workflows and quickly perform tasks owing to…</a:t>
            </a:r>
          </a:p>
          <a:p>
            <a:pPr lvl="3"/>
            <a:r>
              <a:rPr lang="en-US" dirty="0"/>
              <a:t>…Familiar visual elements that build a strong mental model among users, which in turn helps them in processing, retaining, and remembering patterns and workflows easily</a:t>
            </a:r>
          </a:p>
          <a:p>
            <a:pPr lvl="3"/>
            <a:r>
              <a:rPr lang="en-US" dirty="0"/>
              <a:t>…Lesser response times that leave lesser room for distraction from the main task</a:t>
            </a:r>
          </a:p>
          <a:p>
            <a:pPr lvl="3"/>
            <a:r>
              <a:rPr lang="en-US" dirty="0"/>
              <a:t>…Established patterns that are reused in similar elements so that they are easy to recollect and relate with familiar patterns and workflows</a:t>
            </a:r>
          </a:p>
          <a:p>
            <a:pPr lvl="3"/>
            <a:endParaRPr lang="en-US" dirty="0"/>
          </a:p>
          <a:p>
            <a:pPr lvl="0"/>
            <a:r>
              <a:rPr lang="en-US" dirty="0"/>
              <a:t>5 Satisfaction</a:t>
            </a:r>
          </a:p>
          <a:p>
            <a:pPr lvl="1"/>
            <a:r>
              <a:rPr lang="en-US" dirty="0"/>
              <a:t>Is the design convincing enough so as to offer the users a sense of completion and contentment after a task is performed by way of…</a:t>
            </a:r>
          </a:p>
          <a:p>
            <a:pPr lvl="3"/>
            <a:r>
              <a:rPr lang="en-US" dirty="0"/>
              <a:t>…metrices that can quantify the satisfaction parameters</a:t>
            </a:r>
          </a:p>
          <a:p>
            <a:pPr lvl="3"/>
            <a:r>
              <a:rPr lang="en-US" dirty="0"/>
              <a:t>…engaging and celebrating the user after accomplishing simple tasks</a:t>
            </a:r>
          </a:p>
          <a:p>
            <a:pPr lvl="3"/>
            <a:endParaRPr lang="en-US" dirty="0"/>
          </a:p>
          <a:p>
            <a:pPr marL="359928" lvl="3" indent="0">
              <a:buNone/>
            </a:pPr>
            <a:endParaRPr lang="en-US" dirty="0"/>
          </a:p>
        </p:txBody>
      </p:sp>
    </p:spTree>
    <p:extLst>
      <p:ext uri="{BB962C8B-B14F-4D97-AF65-F5344CB8AC3E}">
        <p14:creationId xmlns:p14="http://schemas.microsoft.com/office/powerpoint/2010/main" val="423758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a:xfrm>
            <a:off x="4687570" y="2285951"/>
            <a:ext cx="2841944" cy="677108"/>
          </a:xfrm>
        </p:spPr>
        <p:txBody>
          <a:bodyPr/>
          <a:lstStyle/>
          <a:p>
            <a:r>
              <a:rPr lang="en-US" dirty="0">
                <a:solidFill>
                  <a:schemeClr val="accent1"/>
                </a:solidFill>
              </a:rPr>
              <a:t>Disclaimer</a:t>
            </a:r>
          </a:p>
        </p:txBody>
      </p:sp>
      <p:sp>
        <p:nvSpPr>
          <p:cNvPr id="3" name="object 2">
            <a:extLst>
              <a:ext uri="{FF2B5EF4-FFF2-40B4-BE49-F238E27FC236}">
                <a16:creationId xmlns:a16="http://schemas.microsoft.com/office/drawing/2014/main" id="{E0625C9D-67B5-1F44-9C12-7850D12A485D}"/>
              </a:ext>
            </a:extLst>
          </p:cNvPr>
          <p:cNvSpPr txBox="1">
            <a:spLocks/>
          </p:cNvSpPr>
          <p:nvPr/>
        </p:nvSpPr>
        <p:spPr bwMode="black">
          <a:xfrm>
            <a:off x="503239" y="3449930"/>
            <a:ext cx="11187112" cy="1095172"/>
          </a:xfrm>
          <a:prstGeom prst="rect">
            <a:avLst/>
          </a:prstGeom>
        </p:spPr>
        <p:txBody>
          <a:bodyPr vert="horz" wrap="square" lIns="0" tIns="170180" rIns="0" bIns="0" rtlCol="0" anchor="ctr" anchorCtr="0">
            <a:spAutoFit/>
          </a:bodyPr>
          <a:lstStyle>
            <a:lvl1pPr algn="l" defTabSz="1088558" rtl="0" eaLnBrk="1" latinLnBrk="0" hangingPunct="1">
              <a:spcBef>
                <a:spcPct val="0"/>
              </a:spcBef>
              <a:buNone/>
              <a:defRPr sz="4400" b="1" kern="1200" baseline="0">
                <a:solidFill>
                  <a:schemeClr val="tx1"/>
                </a:solidFill>
                <a:latin typeface="+mj-lt"/>
                <a:ea typeface="+mj-ea"/>
                <a:cs typeface="+mj-cs"/>
              </a:defRPr>
            </a:lvl1pPr>
          </a:lstStyle>
          <a:p>
            <a:pPr marL="46355" marR="5080" indent="635" algn="ctr">
              <a:spcBef>
                <a:spcPts val="245"/>
              </a:spcBef>
            </a:pPr>
            <a:r>
              <a:rPr lang="en-IN" sz="2000" spc="-45" dirty="0">
                <a:ea typeface="Helvetica Neue" panose="02000503000000020004" pitchFamily="2" charset="0"/>
                <a:cs typeface="Helvetica Neue" panose="02000503000000020004" pitchFamily="2" charset="0"/>
              </a:rPr>
              <a:t>Examples </a:t>
            </a:r>
            <a:r>
              <a:rPr lang="en-IN" sz="2000" spc="-15" dirty="0">
                <a:ea typeface="Helvetica Neue" panose="02000503000000020004" pitchFamily="2" charset="0"/>
                <a:cs typeface="Helvetica Neue" panose="02000503000000020004" pitchFamily="2" charset="0"/>
              </a:rPr>
              <a:t>provided </a:t>
            </a:r>
            <a:r>
              <a:rPr lang="en-IN" sz="2000" spc="-20" dirty="0">
                <a:ea typeface="Helvetica Neue" panose="02000503000000020004" pitchFamily="2" charset="0"/>
                <a:cs typeface="Helvetica Neue" panose="02000503000000020004" pitchFamily="2" charset="0"/>
              </a:rPr>
              <a:t>in </a:t>
            </a:r>
            <a:r>
              <a:rPr lang="en-IN" sz="2000" spc="-5" dirty="0">
                <a:ea typeface="Helvetica Neue" panose="02000503000000020004" pitchFamily="2" charset="0"/>
                <a:cs typeface="Helvetica Neue" panose="02000503000000020004" pitchFamily="2" charset="0"/>
              </a:rPr>
              <a:t>document </a:t>
            </a:r>
            <a:r>
              <a:rPr lang="en-IN" sz="2000" spc="-40" dirty="0">
                <a:ea typeface="Helvetica Neue" panose="02000503000000020004" pitchFamily="2" charset="0"/>
                <a:cs typeface="Helvetica Neue" panose="02000503000000020004" pitchFamily="2" charset="0"/>
              </a:rPr>
              <a:t>are </a:t>
            </a:r>
            <a:r>
              <a:rPr lang="en-IN" sz="2000" spc="-20" dirty="0">
                <a:ea typeface="Helvetica Neue" panose="02000503000000020004" pitchFamily="2" charset="0"/>
                <a:cs typeface="Helvetica Neue" panose="02000503000000020004" pitchFamily="2" charset="0"/>
              </a:rPr>
              <a:t>in </a:t>
            </a:r>
            <a:r>
              <a:rPr lang="en-IN" sz="2000" spc="-15" dirty="0">
                <a:ea typeface="Helvetica Neue" panose="02000503000000020004" pitchFamily="2" charset="0"/>
                <a:cs typeface="Helvetica Neue" panose="02000503000000020004" pitchFamily="2" charset="0"/>
              </a:rPr>
              <a:t>the </a:t>
            </a:r>
            <a:r>
              <a:rPr lang="en-IN" sz="2000" spc="-5" dirty="0">
                <a:ea typeface="Helvetica Neue" panose="02000503000000020004" pitchFamily="2" charset="0"/>
                <a:cs typeface="Helvetica Neue" panose="02000503000000020004" pitchFamily="2" charset="0"/>
              </a:rPr>
              <a:t>product </a:t>
            </a:r>
            <a:r>
              <a:rPr lang="en-IN" sz="2000" spc="-65" dirty="0">
                <a:ea typeface="Helvetica Neue" panose="02000503000000020004" pitchFamily="2" charset="0"/>
                <a:cs typeface="Helvetica Neue" panose="02000503000000020004" pitchFamily="2" charset="0"/>
              </a:rPr>
              <a:t>as </a:t>
            </a:r>
            <a:r>
              <a:rPr lang="en-IN" sz="2000" spc="-5" dirty="0">
                <a:ea typeface="Helvetica Neue" panose="02000503000000020004" pitchFamily="2" charset="0"/>
                <a:cs typeface="Helvetica Neue" panose="02000503000000020004" pitchFamily="2" charset="0"/>
              </a:rPr>
              <a:t>of </a:t>
            </a:r>
            <a:r>
              <a:rPr lang="en-IN" sz="2000" spc="-20" dirty="0">
                <a:ea typeface="Helvetica Neue" panose="02000503000000020004" pitchFamily="2" charset="0"/>
                <a:cs typeface="Helvetica Neue" panose="02000503000000020004" pitchFamily="2" charset="0"/>
              </a:rPr>
              <a:t>January 30</a:t>
            </a:r>
            <a:r>
              <a:rPr lang="en-IN" sz="2000" spc="-35" dirty="0">
                <a:ea typeface="Helvetica Neue" panose="02000503000000020004" pitchFamily="2" charset="0"/>
                <a:cs typeface="Helvetica Neue" panose="02000503000000020004" pitchFamily="2" charset="0"/>
              </a:rPr>
              <a:t>, </a:t>
            </a:r>
            <a:r>
              <a:rPr lang="en-IN" sz="2000" spc="-55" dirty="0">
                <a:ea typeface="Helvetica Neue" panose="02000503000000020004" pitchFamily="2" charset="0"/>
                <a:cs typeface="Helvetica Neue" panose="02000503000000020004" pitchFamily="2" charset="0"/>
              </a:rPr>
              <a:t>2020. </a:t>
            </a:r>
            <a:r>
              <a:rPr lang="en-IN" sz="2000" spc="-45" dirty="0">
                <a:ea typeface="Helvetica Neue" panose="02000503000000020004" pitchFamily="2" charset="0"/>
                <a:cs typeface="Helvetica Neue" panose="02000503000000020004" pitchFamily="2" charset="0"/>
              </a:rPr>
              <a:t>Examples </a:t>
            </a:r>
            <a:r>
              <a:rPr lang="en-IN" sz="2000" spc="-40" dirty="0">
                <a:ea typeface="Helvetica Neue" panose="02000503000000020004" pitchFamily="2" charset="0"/>
                <a:cs typeface="Helvetica Neue" panose="02000503000000020004" pitchFamily="2" charset="0"/>
              </a:rPr>
              <a:t>have </a:t>
            </a:r>
            <a:r>
              <a:rPr lang="en-IN" sz="2000" spc="-20" dirty="0">
                <a:ea typeface="Helvetica Neue" panose="02000503000000020004" pitchFamily="2" charset="0"/>
                <a:cs typeface="Helvetica Neue" panose="02000503000000020004" pitchFamily="2" charset="0"/>
              </a:rPr>
              <a:t>been </a:t>
            </a:r>
            <a:r>
              <a:rPr lang="en-IN" sz="2000" spc="-10" dirty="0">
                <a:ea typeface="Helvetica Neue" panose="02000503000000020004" pitchFamily="2" charset="0"/>
                <a:cs typeface="Helvetica Neue" panose="02000503000000020004" pitchFamily="2" charset="0"/>
              </a:rPr>
              <a:t>picked </a:t>
            </a:r>
            <a:r>
              <a:rPr lang="en-IN" sz="2000" spc="5" dirty="0">
                <a:ea typeface="Helvetica Neue" panose="02000503000000020004" pitchFamily="2" charset="0"/>
                <a:cs typeface="Helvetica Neue" panose="02000503000000020004" pitchFamily="2" charset="0"/>
              </a:rPr>
              <a:t>to </a:t>
            </a:r>
            <a:r>
              <a:rPr lang="en-IN" sz="2000" spc="-20" dirty="0">
                <a:ea typeface="Helvetica Neue" panose="02000503000000020004" pitchFamily="2" charset="0"/>
                <a:cs typeface="Helvetica Neue" panose="02000503000000020004" pitchFamily="2" charset="0"/>
              </a:rPr>
              <a:t>illustrate </a:t>
            </a:r>
            <a:r>
              <a:rPr lang="en-IN" sz="2000" spc="-25" dirty="0">
                <a:ea typeface="Helvetica Neue" panose="02000503000000020004" pitchFamily="2" charset="0"/>
                <a:cs typeface="Helvetica Neue" panose="02000503000000020004" pitchFamily="2" charset="0"/>
              </a:rPr>
              <a:t>concepts, </a:t>
            </a:r>
            <a:r>
              <a:rPr lang="en-IN" sz="2000" spc="-10" dirty="0">
                <a:ea typeface="Helvetica Neue" panose="02000503000000020004" pitchFamily="2" charset="0"/>
                <a:cs typeface="Helvetica Neue" panose="02000503000000020004" pitchFamily="2" charset="0"/>
              </a:rPr>
              <a:t>and  </a:t>
            </a:r>
            <a:r>
              <a:rPr lang="en-IN" sz="2000" spc="-40" dirty="0">
                <a:ea typeface="Helvetica Neue" panose="02000503000000020004" pitchFamily="2" charset="0"/>
                <a:cs typeface="Helvetica Neue" panose="02000503000000020004" pitchFamily="2" charset="0"/>
              </a:rPr>
              <a:t>are </a:t>
            </a:r>
            <a:r>
              <a:rPr lang="en-IN" sz="2000" spc="-5" dirty="0">
                <a:ea typeface="Helvetica Neue" panose="02000503000000020004" pitchFamily="2" charset="0"/>
                <a:cs typeface="Helvetica Neue" panose="02000503000000020004" pitchFamily="2" charset="0"/>
              </a:rPr>
              <a:t>not </a:t>
            </a:r>
            <a:r>
              <a:rPr lang="en-IN" sz="2000" spc="-15" dirty="0">
                <a:ea typeface="Helvetica Neue" panose="02000503000000020004" pitchFamily="2" charset="0"/>
                <a:cs typeface="Helvetica Neue" panose="02000503000000020004" pitchFamily="2" charset="0"/>
              </a:rPr>
              <a:t>meant </a:t>
            </a:r>
            <a:r>
              <a:rPr lang="en-IN" sz="2000" spc="5" dirty="0">
                <a:ea typeface="Helvetica Neue" panose="02000503000000020004" pitchFamily="2" charset="0"/>
                <a:cs typeface="Helvetica Neue" panose="02000503000000020004" pitchFamily="2" charset="0"/>
              </a:rPr>
              <a:t>to </a:t>
            </a:r>
            <a:r>
              <a:rPr lang="en-IN" sz="2000" spc="-10" dirty="0">
                <a:ea typeface="Helvetica Neue" panose="02000503000000020004" pitchFamily="2" charset="0"/>
                <a:cs typeface="Helvetica Neue" panose="02000503000000020004" pitchFamily="2" charset="0"/>
              </a:rPr>
              <a:t>be </a:t>
            </a:r>
            <a:r>
              <a:rPr lang="en-IN" sz="2000" spc="-45" dirty="0">
                <a:ea typeface="Helvetica Neue" panose="02000503000000020004" pitchFamily="2" charset="0"/>
                <a:cs typeface="Helvetica Neue" panose="02000503000000020004" pitchFamily="2" charset="0"/>
              </a:rPr>
              <a:t>a </a:t>
            </a:r>
            <a:r>
              <a:rPr lang="en-IN" sz="2000" spc="-15" dirty="0">
                <a:ea typeface="Helvetica Neue" panose="02000503000000020004" pitchFamily="2" charset="0"/>
                <a:cs typeface="Helvetica Neue" panose="02000503000000020004" pitchFamily="2" charset="0"/>
              </a:rPr>
              <a:t>critique </a:t>
            </a:r>
            <a:r>
              <a:rPr lang="en-IN" sz="2000" spc="5" dirty="0">
                <a:ea typeface="Helvetica Neue" panose="02000503000000020004" pitchFamily="2" charset="0"/>
                <a:cs typeface="Helvetica Neue" panose="02000503000000020004" pitchFamily="2" charset="0"/>
              </a:rPr>
              <a:t>to </a:t>
            </a:r>
            <a:r>
              <a:rPr lang="en-IN" sz="2000" spc="-40" dirty="0">
                <a:ea typeface="Helvetica Neue" panose="02000503000000020004" pitchFamily="2" charset="0"/>
                <a:cs typeface="Helvetica Neue" panose="02000503000000020004" pitchFamily="2" charset="0"/>
              </a:rPr>
              <a:t>any </a:t>
            </a:r>
            <a:r>
              <a:rPr lang="en-IN" sz="2000" spc="-15" dirty="0">
                <a:ea typeface="Helvetica Neue" panose="02000503000000020004" pitchFamily="2" charset="0"/>
                <a:cs typeface="Helvetica Neue" panose="02000503000000020004" pitchFamily="2" charset="0"/>
              </a:rPr>
              <a:t>individual </a:t>
            </a:r>
            <a:r>
              <a:rPr lang="en-IN" sz="2000" spc="-10" dirty="0">
                <a:ea typeface="Helvetica Neue" panose="02000503000000020004" pitchFamily="2" charset="0"/>
                <a:cs typeface="Helvetica Neue" panose="02000503000000020004" pitchFamily="2" charset="0"/>
              </a:rPr>
              <a:t>development </a:t>
            </a:r>
            <a:r>
              <a:rPr lang="en-IN" sz="2000" spc="105" dirty="0">
                <a:ea typeface="Helvetica Neue" panose="02000503000000020004" pitchFamily="2" charset="0"/>
                <a:cs typeface="Helvetica Neue" panose="02000503000000020004" pitchFamily="2" charset="0"/>
              </a:rPr>
              <a:t>/  </a:t>
            </a:r>
            <a:r>
              <a:rPr lang="en-IN" sz="2000" spc="-40" dirty="0">
                <a:ea typeface="Helvetica Neue" panose="02000503000000020004" pitchFamily="2" charset="0"/>
                <a:cs typeface="Helvetica Neue" panose="02000503000000020004" pitchFamily="2" charset="0"/>
              </a:rPr>
              <a:t>design</a:t>
            </a:r>
            <a:r>
              <a:rPr lang="en-IN" sz="2000" spc="-15" dirty="0">
                <a:ea typeface="Helvetica Neue" panose="02000503000000020004" pitchFamily="2" charset="0"/>
                <a:cs typeface="Helvetica Neue" panose="02000503000000020004" pitchFamily="2" charset="0"/>
              </a:rPr>
              <a:t> </a:t>
            </a:r>
            <a:r>
              <a:rPr lang="en-IN" sz="2000" spc="-30" dirty="0">
                <a:ea typeface="Helvetica Neue" panose="02000503000000020004" pitchFamily="2" charset="0"/>
                <a:cs typeface="Helvetica Neue" panose="02000503000000020004" pitchFamily="2" charset="0"/>
              </a:rPr>
              <a:t>team.</a:t>
            </a:r>
            <a:endParaRPr lang="en-IN" sz="2000" dirty="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950633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p:txBody>
          <a:bodyPr/>
          <a:lstStyle/>
          <a:p>
            <a:r>
              <a:rPr lang="en-US" dirty="0"/>
              <a:t>Thank you.</a:t>
            </a:r>
          </a:p>
        </p:txBody>
      </p:sp>
      <p:sp>
        <p:nvSpPr>
          <p:cNvPr id="4" name="Placeholder Partner logo"/>
          <p:cNvSpPr/>
          <p:nvPr/>
        </p:nvSpPr>
        <p:spPr bwMode="gray">
          <a:xfrm>
            <a:off x="504000" y="5944029"/>
            <a:ext cx="944661" cy="402796"/>
          </a:xfrm>
          <a:prstGeom prst="rect">
            <a:avLst/>
          </a:prstGeom>
          <a:solidFill>
            <a:schemeClr val="tx2"/>
          </a:solidFill>
          <a:ln w="6350" algn="ctr">
            <a:no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1100" kern="0" dirty="0">
                <a:solidFill>
                  <a:sysClr val="windowText" lastClr="000000"/>
                </a:solidFill>
                <a:ea typeface="Arial Unicode MS" pitchFamily="34" charset="-128"/>
                <a:cs typeface="Arial Unicode MS" pitchFamily="34" charset="-128"/>
              </a:rPr>
              <a:t>Partner logo</a:t>
            </a:r>
          </a:p>
        </p:txBody>
      </p:sp>
      <p:sp>
        <p:nvSpPr>
          <p:cNvPr id="3" name="Contact information"/>
          <p:cNvSpPr>
            <a:spLocks noGrp="1"/>
          </p:cNvSpPr>
          <p:nvPr>
            <p:ph type="body" sz="quarter" idx="10"/>
          </p:nvPr>
        </p:nvSpPr>
        <p:spPr>
          <a:xfrm>
            <a:off x="504000" y="2905487"/>
            <a:ext cx="5593588" cy="2501010"/>
          </a:xfrm>
        </p:spPr>
        <p:txBody>
          <a:bodyPr/>
          <a:lstStyle/>
          <a:p>
            <a:r>
              <a:rPr lang="en-US" dirty="0"/>
              <a:t>Contact information:</a:t>
            </a:r>
          </a:p>
          <a:p>
            <a:pPr lvl="1"/>
            <a:r>
              <a:rPr lang="en-US" b="1" dirty="0"/>
              <a:t>F name L name</a:t>
            </a:r>
          </a:p>
          <a:p>
            <a:pPr lvl="1"/>
            <a:r>
              <a:rPr lang="en-US" dirty="0"/>
              <a:t>Title</a:t>
            </a:r>
          </a:p>
          <a:p>
            <a:pPr lvl="1"/>
            <a:r>
              <a:rPr lang="en-US" dirty="0"/>
              <a:t>Address</a:t>
            </a:r>
          </a:p>
          <a:p>
            <a:pPr lvl="1"/>
            <a:r>
              <a:rPr lang="en-US" dirty="0"/>
              <a:t>Phone number</a:t>
            </a:r>
          </a:p>
        </p:txBody>
      </p:sp>
    </p:spTree>
    <p:extLst>
      <p:ext uri="{BB962C8B-B14F-4D97-AF65-F5344CB8AC3E}">
        <p14:creationId xmlns:p14="http://schemas.microsoft.com/office/powerpoint/2010/main" val="1881851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genda items"/>
          <p:cNvSpPr>
            <a:spLocks noGrp="1"/>
          </p:cNvSpPr>
          <p:nvPr>
            <p:ph type="body" sz="quarter" idx="10"/>
          </p:nvPr>
        </p:nvSpPr>
        <p:spPr/>
        <p:txBody>
          <a:bodyPr>
            <a:normAutofit lnSpcReduction="10000"/>
          </a:bodyPr>
          <a:lstStyle/>
          <a:p>
            <a:r>
              <a:rPr lang="en-US" dirty="0"/>
              <a:t>Defining Usability</a:t>
            </a:r>
          </a:p>
          <a:p>
            <a:pPr lvl="1"/>
            <a:r>
              <a:rPr lang="en-US" dirty="0"/>
              <a:t>What and Why</a:t>
            </a:r>
          </a:p>
          <a:p>
            <a:r>
              <a:rPr lang="en-US" dirty="0"/>
              <a:t>User’s Critical Path</a:t>
            </a:r>
          </a:p>
          <a:p>
            <a:pPr lvl="1"/>
            <a:r>
              <a:rPr lang="en-US" dirty="0"/>
              <a:t>Details</a:t>
            </a:r>
          </a:p>
          <a:p>
            <a:r>
              <a:rPr lang="en-US" dirty="0"/>
              <a:t>5 Components</a:t>
            </a:r>
          </a:p>
          <a:p>
            <a:pPr lvl="1"/>
            <a:r>
              <a:rPr lang="en-US" dirty="0"/>
              <a:t>Understand the components with illustrated examples </a:t>
            </a:r>
          </a:p>
          <a:p>
            <a:r>
              <a:rPr lang="en-US" dirty="0"/>
              <a:t>Checklist</a:t>
            </a:r>
          </a:p>
          <a:p>
            <a:pPr lvl="1"/>
            <a:r>
              <a:rPr lang="en-US" dirty="0"/>
              <a:t>Takeaway checklist</a:t>
            </a:r>
          </a:p>
          <a:p>
            <a:r>
              <a:rPr lang="en-US" dirty="0"/>
              <a:t>Appendix</a:t>
            </a:r>
          </a:p>
          <a:p>
            <a:pPr lvl="1"/>
            <a:r>
              <a:rPr lang="en-US" dirty="0"/>
              <a:t>Additional examples</a:t>
            </a:r>
          </a:p>
          <a:p>
            <a:pPr lvl="1"/>
            <a:endParaRPr lang="en-US" dirty="0"/>
          </a:p>
        </p:txBody>
      </p:sp>
      <p:sp>
        <p:nvSpPr>
          <p:cNvPr id="2" name="Agenda"/>
          <p:cNvSpPr>
            <a:spLocks noGrp="1"/>
          </p:cNvSpPr>
          <p:nvPr>
            <p:ph type="title"/>
          </p:nvPr>
        </p:nvSpPr>
        <p:spPr/>
        <p:txBody>
          <a:bodyPr/>
          <a:lstStyle/>
          <a:p>
            <a:r>
              <a:rPr lang="en-US" dirty="0"/>
              <a:t>Agenda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p:cNvSpPr>
            <a:spLocks noGrp="1"/>
          </p:cNvSpPr>
          <p:nvPr>
            <p:ph type="title"/>
          </p:nvPr>
        </p:nvSpPr>
        <p:spPr>
          <a:xfrm>
            <a:off x="504001" y="504000"/>
            <a:ext cx="11186476" cy="369332"/>
          </a:xfrm>
        </p:spPr>
        <p:txBody>
          <a:bodyPr/>
          <a:lstStyle/>
          <a:p>
            <a:r>
              <a:rPr lang="en-US" dirty="0"/>
              <a:t>What is Usability?</a:t>
            </a:r>
          </a:p>
        </p:txBody>
      </p:sp>
      <p:sp>
        <p:nvSpPr>
          <p:cNvPr id="2" name="Rectangle 1">
            <a:extLst>
              <a:ext uri="{FF2B5EF4-FFF2-40B4-BE49-F238E27FC236}">
                <a16:creationId xmlns:a16="http://schemas.microsoft.com/office/drawing/2014/main" id="{87D59430-D1FA-2B46-B670-7B939E0B7B9E}"/>
              </a:ext>
            </a:extLst>
          </p:cNvPr>
          <p:cNvSpPr/>
          <p:nvPr/>
        </p:nvSpPr>
        <p:spPr>
          <a:xfrm>
            <a:off x="504001" y="1905506"/>
            <a:ext cx="11186349" cy="1384995"/>
          </a:xfrm>
          <a:prstGeom prst="rect">
            <a:avLst/>
          </a:prstGeom>
        </p:spPr>
        <p:txBody>
          <a:bodyPr wrap="square">
            <a:spAutoFit/>
          </a:bodyPr>
          <a:lstStyle/>
          <a:p>
            <a:r>
              <a:rPr lang="en-US" dirty="0"/>
              <a:t>According to the International Standards Organization (ISO)…</a:t>
            </a:r>
          </a:p>
          <a:p>
            <a:r>
              <a:rPr lang="en-US" dirty="0"/>
              <a:t>“Usability is the extent to which a product can be used by specified users to achieve specified goals with effectiveness, efficiency and satisfaction in a specified context of use.”</a:t>
            </a:r>
          </a:p>
          <a:p>
            <a:r>
              <a:rPr lang="en-US" dirty="0"/>
              <a:t>ISO 9241-11: Guidance on Usability (1998)</a:t>
            </a:r>
          </a:p>
        </p:txBody>
      </p:sp>
      <p:sp>
        <p:nvSpPr>
          <p:cNvPr id="4" name="Rectangle 3">
            <a:extLst>
              <a:ext uri="{FF2B5EF4-FFF2-40B4-BE49-F238E27FC236}">
                <a16:creationId xmlns:a16="http://schemas.microsoft.com/office/drawing/2014/main" id="{ECA2BEFF-87F0-0E4C-A699-17480374156D}"/>
              </a:ext>
            </a:extLst>
          </p:cNvPr>
          <p:cNvSpPr/>
          <p:nvPr/>
        </p:nvSpPr>
        <p:spPr>
          <a:xfrm>
            <a:off x="503238" y="4487266"/>
            <a:ext cx="11187112" cy="738664"/>
          </a:xfrm>
          <a:prstGeom prst="rect">
            <a:avLst/>
          </a:prstGeom>
        </p:spPr>
        <p:txBody>
          <a:bodyPr wrap="square">
            <a:spAutoFit/>
          </a:bodyPr>
          <a:lstStyle/>
          <a:p>
            <a:r>
              <a:rPr lang="en-US" dirty="0"/>
              <a:t>In other words, Usability is synonymous with </a:t>
            </a:r>
            <a:r>
              <a:rPr lang="en-US" dirty="0">
                <a:solidFill>
                  <a:srgbClr val="FFC000"/>
                </a:solidFill>
              </a:rPr>
              <a:t>comfort</a:t>
            </a:r>
            <a:r>
              <a:rPr lang="en-US" dirty="0"/>
              <a:t>,  it is a quality attribute that assesses how </a:t>
            </a:r>
            <a:r>
              <a:rPr lang="en-US" dirty="0">
                <a:solidFill>
                  <a:srgbClr val="FFC000"/>
                </a:solidFill>
              </a:rPr>
              <a:t>easy</a:t>
            </a:r>
            <a:r>
              <a:rPr lang="en-US" dirty="0"/>
              <a:t> and </a:t>
            </a:r>
            <a:r>
              <a:rPr lang="en-US" dirty="0">
                <a:solidFill>
                  <a:srgbClr val="FFC000"/>
                </a:solidFill>
              </a:rPr>
              <a:t>efficient</a:t>
            </a:r>
            <a:r>
              <a:rPr lang="en-US" dirty="0"/>
              <a:t> user interfaces are to use.</a:t>
            </a:r>
          </a:p>
        </p:txBody>
      </p:sp>
    </p:spTree>
    <p:extLst>
      <p:ext uri="{BB962C8B-B14F-4D97-AF65-F5344CB8AC3E}">
        <p14:creationId xmlns:p14="http://schemas.microsoft.com/office/powerpoint/2010/main" val="360274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descr="Placeholder for an image" title="Image placeholder content slide"/>
          <p:cNvSpPr>
            <a:spLocks noGrp="1"/>
          </p:cNvSpPr>
          <p:nvPr>
            <p:ph type="pic" sz="quarter" idx="10"/>
          </p:nvPr>
        </p:nvSpPr>
        <p:spPr/>
      </p:sp>
      <p:sp>
        <p:nvSpPr>
          <p:cNvPr id="4" name="Text Placeholder"/>
          <p:cNvSpPr>
            <a:spLocks noGrp="1"/>
          </p:cNvSpPr>
          <p:nvPr>
            <p:ph type="body" sz="quarter" idx="11"/>
          </p:nvPr>
        </p:nvSpPr>
        <p:spPr/>
        <p:txBody>
          <a:bodyPr/>
          <a:lstStyle/>
          <a:p>
            <a:pPr lvl="0"/>
            <a:r>
              <a:rPr lang="en-US" dirty="0"/>
              <a:t>Usability is a weapon that can </a:t>
            </a:r>
            <a:r>
              <a:rPr lang="en-US" dirty="0">
                <a:solidFill>
                  <a:srgbClr val="FFC000"/>
                </a:solidFill>
              </a:rPr>
              <a:t>save money, improve our competitive position, improve customer loyalty, decrease training and customer support. </a:t>
            </a:r>
          </a:p>
        </p:txBody>
      </p:sp>
      <p:sp>
        <p:nvSpPr>
          <p:cNvPr id="2" name="Title"/>
          <p:cNvSpPr>
            <a:spLocks noGrp="1"/>
          </p:cNvSpPr>
          <p:nvPr>
            <p:ph type="title"/>
          </p:nvPr>
        </p:nvSpPr>
        <p:spPr/>
        <p:txBody>
          <a:bodyPr/>
          <a:lstStyle/>
          <a:p>
            <a:r>
              <a:rPr lang="en-US" dirty="0"/>
              <a:t>Why it matters to us?</a:t>
            </a:r>
          </a:p>
        </p:txBody>
      </p:sp>
      <p:sp>
        <p:nvSpPr>
          <p:cNvPr id="3" name="Rectangle 2">
            <a:extLst>
              <a:ext uri="{FF2B5EF4-FFF2-40B4-BE49-F238E27FC236}">
                <a16:creationId xmlns:a16="http://schemas.microsoft.com/office/drawing/2014/main" id="{1DF2EC64-9400-2440-A124-70C1F4843161}"/>
              </a:ext>
            </a:extLst>
          </p:cNvPr>
          <p:cNvSpPr/>
          <p:nvPr/>
        </p:nvSpPr>
        <p:spPr bwMode="gray">
          <a:xfrm>
            <a:off x="6097588" y="0"/>
            <a:ext cx="6097586" cy="6858000"/>
          </a:xfrm>
          <a:prstGeom prst="rect">
            <a:avLst/>
          </a:prstGeom>
          <a:solidFill>
            <a:srgbClr val="FFFFFF"/>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11C3D7B6-EA32-FC43-9598-58EA80D43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497" y="1330050"/>
            <a:ext cx="2971800" cy="3962400"/>
          </a:xfrm>
          <a:prstGeom prst="rect">
            <a:avLst/>
          </a:prstGeom>
        </p:spPr>
      </p:pic>
      <p:sp>
        <p:nvSpPr>
          <p:cNvPr id="7" name="Rectangle 6">
            <a:extLst>
              <a:ext uri="{FF2B5EF4-FFF2-40B4-BE49-F238E27FC236}">
                <a16:creationId xmlns:a16="http://schemas.microsoft.com/office/drawing/2014/main" id="{4759F661-43F5-F447-85E5-7BE9190C8BF6}"/>
              </a:ext>
            </a:extLst>
          </p:cNvPr>
          <p:cNvSpPr/>
          <p:nvPr/>
        </p:nvSpPr>
        <p:spPr>
          <a:xfrm>
            <a:off x="7651413" y="5382727"/>
            <a:ext cx="3584566" cy="276999"/>
          </a:xfrm>
          <a:prstGeom prst="rect">
            <a:avLst/>
          </a:prstGeom>
        </p:spPr>
        <p:txBody>
          <a:bodyPr wrap="square">
            <a:spAutoFit/>
          </a:bodyPr>
          <a:lstStyle/>
          <a:p>
            <a:r>
              <a:rPr lang="en-US" sz="1200" dirty="0">
                <a:solidFill>
                  <a:srgbClr val="FFC000"/>
                </a:solidFill>
                <a:latin typeface="BentonSans" panose="02000503000000020004" pitchFamily="2" charset="0"/>
                <a:ea typeface="Helvetica Neue" panose="02000503000000020004" pitchFamily="2" charset="0"/>
                <a:cs typeface="Helvetica Neue" panose="02000503000000020004" pitchFamily="2" charset="0"/>
              </a:rPr>
              <a:t>The impossible tea-pot - Jacques </a:t>
            </a:r>
            <a:r>
              <a:rPr lang="en-US" sz="1200" dirty="0" err="1">
                <a:solidFill>
                  <a:srgbClr val="FFC000"/>
                </a:solidFill>
                <a:latin typeface="BentonSans" panose="02000503000000020004" pitchFamily="2" charset="0"/>
                <a:ea typeface="Helvetica Neue" panose="02000503000000020004" pitchFamily="2" charset="0"/>
                <a:cs typeface="Helvetica Neue" panose="02000503000000020004" pitchFamily="2" charset="0"/>
              </a:rPr>
              <a:t>Carelman</a:t>
            </a:r>
            <a:endParaRPr lang="en-US" sz="1200" dirty="0">
              <a:solidFill>
                <a:srgbClr val="FFC000"/>
              </a:solidFill>
              <a:latin typeface="BentonSans" panose="02000503000000020004" pitchFamily="2" charset="0"/>
              <a:ea typeface="Helvetica Neue" panose="02000503000000020004" pitchFamily="2" charset="0"/>
              <a:cs typeface="Helvetica Neue" panose="02000503000000020004" pitchFamily="2" charset="0"/>
            </a:endParaRPr>
          </a:p>
        </p:txBody>
      </p:sp>
      <p:sp>
        <p:nvSpPr>
          <p:cNvPr id="8" name="Rectangle 7">
            <a:extLst>
              <a:ext uri="{FF2B5EF4-FFF2-40B4-BE49-F238E27FC236}">
                <a16:creationId xmlns:a16="http://schemas.microsoft.com/office/drawing/2014/main" id="{F9092030-6DBC-024C-9A5C-E0D9FB2CCFB9}"/>
              </a:ext>
            </a:extLst>
          </p:cNvPr>
          <p:cNvSpPr/>
          <p:nvPr/>
        </p:nvSpPr>
        <p:spPr>
          <a:xfrm>
            <a:off x="483177" y="3394266"/>
            <a:ext cx="5133398" cy="2585323"/>
          </a:xfrm>
          <a:prstGeom prst="rect">
            <a:avLst/>
          </a:prstGeom>
        </p:spPr>
        <p:txBody>
          <a:bodyPr wrap="square">
            <a:spAutoFit/>
          </a:bodyPr>
          <a:lstStyle/>
          <a:p>
            <a:endParaRPr lang="en-IN" sz="2000" dirty="0">
              <a:latin typeface="+mj-lt"/>
              <a:ea typeface="Helvetica Neue" panose="02000503000000020004" pitchFamily="2" charset="0"/>
              <a:cs typeface="Helvetica Neue" panose="02000503000000020004" pitchFamily="2" charset="0"/>
            </a:endParaRPr>
          </a:p>
          <a:p>
            <a:endParaRPr lang="en-IN" sz="2000" dirty="0">
              <a:latin typeface="+mj-lt"/>
              <a:ea typeface="Helvetica Neue" panose="02000503000000020004" pitchFamily="2" charset="0"/>
              <a:cs typeface="Helvetica Neue" panose="02000503000000020004" pitchFamily="2" charset="0"/>
            </a:endParaRPr>
          </a:p>
          <a:p>
            <a:r>
              <a:rPr lang="en-IN" sz="2000" dirty="0">
                <a:latin typeface="+mj-lt"/>
                <a:ea typeface="Helvetica Neue" panose="02000503000000020004" pitchFamily="2" charset="0"/>
                <a:cs typeface="Helvetica Neue" panose="02000503000000020004" pitchFamily="2" charset="0"/>
              </a:rPr>
              <a:t>Usability returns benefits in form of increased return on investment (ROI), if done at the beginning or during the product development lifecycle. As early usability defects are identified the less</a:t>
            </a:r>
            <a:r>
              <a:rPr lang="en-IN" dirty="0">
                <a:latin typeface="+mj-lt"/>
                <a:ea typeface="Helvetica Neue" panose="02000503000000020004" pitchFamily="2" charset="0"/>
                <a:cs typeface="Helvetica Neue" panose="02000503000000020004" pitchFamily="2" charset="0"/>
              </a:rPr>
              <a:t> </a:t>
            </a:r>
            <a:r>
              <a:rPr lang="en-IN" dirty="0">
                <a:latin typeface="BentonSans" panose="02000503000000020004" pitchFamily="2" charset="0"/>
                <a:ea typeface="Helvetica Neue" panose="02000503000000020004" pitchFamily="2" charset="0"/>
                <a:cs typeface="Helvetica Neue" panose="02000503000000020004" pitchFamily="2" charset="0"/>
              </a:rPr>
              <a:t>would be the cost of resolving them. </a:t>
            </a:r>
            <a:endParaRPr lang="en-US" dirty="0">
              <a:latin typeface="BentonSans"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15486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p:txBody>
          <a:bodyPr/>
          <a:lstStyle/>
          <a:p>
            <a:r>
              <a:rPr lang="en-US" dirty="0"/>
              <a:t>but </a:t>
            </a:r>
            <a:r>
              <a:rPr lang="en-US" dirty="0">
                <a:solidFill>
                  <a:schemeClr val="accent1"/>
                </a:solidFill>
              </a:rPr>
              <a:t>first..</a:t>
            </a:r>
          </a:p>
        </p:txBody>
      </p:sp>
    </p:spTree>
    <p:extLst>
      <p:ext uri="{BB962C8B-B14F-4D97-AF65-F5344CB8AC3E}">
        <p14:creationId xmlns:p14="http://schemas.microsoft.com/office/powerpoint/2010/main" val="79920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p:txBody>
          <a:bodyPr/>
          <a:lstStyle/>
          <a:p>
            <a:r>
              <a:rPr lang="en-US" dirty="0"/>
              <a:t>Understand User’s Critical Path</a:t>
            </a:r>
          </a:p>
        </p:txBody>
      </p:sp>
      <p:sp>
        <p:nvSpPr>
          <p:cNvPr id="11" name="Title">
            <a:extLst>
              <a:ext uri="{FF2B5EF4-FFF2-40B4-BE49-F238E27FC236}">
                <a16:creationId xmlns:a16="http://schemas.microsoft.com/office/drawing/2014/main" id="{8A02A679-29B5-8E48-90D5-80D71FD03B9F}"/>
              </a:ext>
            </a:extLst>
          </p:cNvPr>
          <p:cNvSpPr txBox="1">
            <a:spLocks/>
          </p:cNvSpPr>
          <p:nvPr/>
        </p:nvSpPr>
        <p:spPr bwMode="black">
          <a:xfrm>
            <a:off x="504001" y="504000"/>
            <a:ext cx="11186476" cy="1231106"/>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br>
              <a:rPr lang="en-US" dirty="0"/>
            </a:br>
            <a:r>
              <a:rPr lang="en-US" sz="1800" b="0" dirty="0"/>
              <a:t>Understanding the most critical path in your users’ journey helps you help the user accomplish goals in a coherent, compact, sequential, and logical manner.</a:t>
            </a:r>
          </a:p>
          <a:p>
            <a:endParaRPr lang="en-US" sz="2000" b="0" dirty="0"/>
          </a:p>
        </p:txBody>
      </p:sp>
      <p:pic>
        <p:nvPicPr>
          <p:cNvPr id="32" name="Picture 31">
            <a:extLst>
              <a:ext uri="{FF2B5EF4-FFF2-40B4-BE49-F238E27FC236}">
                <a16:creationId xmlns:a16="http://schemas.microsoft.com/office/drawing/2014/main" id="{DB772676-71FC-5241-BE73-7BA1E29E65DF}"/>
              </a:ext>
            </a:extLst>
          </p:cNvPr>
          <p:cNvPicPr>
            <a:picLocks noChangeAspect="1"/>
          </p:cNvPicPr>
          <p:nvPr/>
        </p:nvPicPr>
        <p:blipFill>
          <a:blip r:embed="rId2"/>
          <a:stretch>
            <a:fillRect/>
          </a:stretch>
        </p:blipFill>
        <p:spPr>
          <a:xfrm>
            <a:off x="6378784" y="1611825"/>
            <a:ext cx="5328000" cy="2164034"/>
          </a:xfrm>
          <a:prstGeom prst="rect">
            <a:avLst/>
          </a:prstGeom>
        </p:spPr>
      </p:pic>
      <p:pic>
        <p:nvPicPr>
          <p:cNvPr id="33" name="Picture 32">
            <a:extLst>
              <a:ext uri="{FF2B5EF4-FFF2-40B4-BE49-F238E27FC236}">
                <a16:creationId xmlns:a16="http://schemas.microsoft.com/office/drawing/2014/main" id="{AD0F549F-52E5-1D49-AC2A-B3FBE939E280}"/>
              </a:ext>
            </a:extLst>
          </p:cNvPr>
          <p:cNvPicPr>
            <a:picLocks noChangeAspect="1"/>
          </p:cNvPicPr>
          <p:nvPr/>
        </p:nvPicPr>
        <p:blipFill rotWithShape="1">
          <a:blip r:embed="rId3">
            <a:extLst>
              <a:ext uri="{28A0092B-C50C-407E-A947-70E740481C1C}">
                <a14:useLocalDpi xmlns:a14="http://schemas.microsoft.com/office/drawing/2010/main" val="0"/>
              </a:ext>
            </a:extLst>
          </a:blip>
          <a:srcRect b="2919"/>
          <a:stretch/>
        </p:blipFill>
        <p:spPr>
          <a:xfrm>
            <a:off x="528364" y="1619250"/>
            <a:ext cx="5332464" cy="3149600"/>
          </a:xfrm>
          <a:prstGeom prst="rect">
            <a:avLst/>
          </a:prstGeom>
        </p:spPr>
      </p:pic>
    </p:spTree>
    <p:extLst>
      <p:ext uri="{BB962C8B-B14F-4D97-AF65-F5344CB8AC3E}">
        <p14:creationId xmlns:p14="http://schemas.microsoft.com/office/powerpoint/2010/main" val="370498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a:spLocks noGrp="1"/>
          </p:cNvSpPr>
          <p:nvPr>
            <p:ph type="title"/>
          </p:nvPr>
        </p:nvSpPr>
        <p:spPr/>
        <p:txBody>
          <a:bodyPr/>
          <a:lstStyle/>
          <a:p>
            <a:r>
              <a:rPr lang="en-US" dirty="0"/>
              <a:t>Understand User’s Critical Path</a:t>
            </a:r>
          </a:p>
        </p:txBody>
      </p:sp>
      <p:sp>
        <p:nvSpPr>
          <p:cNvPr id="11" name="Title">
            <a:extLst>
              <a:ext uri="{FF2B5EF4-FFF2-40B4-BE49-F238E27FC236}">
                <a16:creationId xmlns:a16="http://schemas.microsoft.com/office/drawing/2014/main" id="{8A02A679-29B5-8E48-90D5-80D71FD03B9F}"/>
              </a:ext>
            </a:extLst>
          </p:cNvPr>
          <p:cNvSpPr txBox="1">
            <a:spLocks/>
          </p:cNvSpPr>
          <p:nvPr/>
        </p:nvSpPr>
        <p:spPr bwMode="black">
          <a:xfrm>
            <a:off x="504001" y="504000"/>
            <a:ext cx="11186476"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br>
              <a:rPr lang="en-US" dirty="0"/>
            </a:br>
            <a:endParaRPr lang="en-US" sz="2000" b="0" dirty="0"/>
          </a:p>
        </p:txBody>
      </p:sp>
      <p:grpSp>
        <p:nvGrpSpPr>
          <p:cNvPr id="10" name="Group 9">
            <a:extLst>
              <a:ext uri="{FF2B5EF4-FFF2-40B4-BE49-F238E27FC236}">
                <a16:creationId xmlns:a16="http://schemas.microsoft.com/office/drawing/2014/main" id="{0B706B86-4E4D-A640-9172-3F847BF63A34}"/>
              </a:ext>
            </a:extLst>
          </p:cNvPr>
          <p:cNvGrpSpPr/>
          <p:nvPr/>
        </p:nvGrpSpPr>
        <p:grpSpPr>
          <a:xfrm>
            <a:off x="522860" y="1059870"/>
            <a:ext cx="1865654" cy="1891076"/>
            <a:chOff x="735434" y="476385"/>
            <a:chExt cx="2144431" cy="2173652"/>
          </a:xfrm>
        </p:grpSpPr>
        <p:pic>
          <p:nvPicPr>
            <p:cNvPr id="12" name="Picture 11">
              <a:extLst>
                <a:ext uri="{FF2B5EF4-FFF2-40B4-BE49-F238E27FC236}">
                  <a16:creationId xmlns:a16="http://schemas.microsoft.com/office/drawing/2014/main" id="{D0479146-21F0-974B-9A78-A1CA4BA94B09}"/>
                </a:ext>
              </a:extLst>
            </p:cNvPr>
            <p:cNvPicPr>
              <a:picLocks noChangeAspect="1"/>
            </p:cNvPicPr>
            <p:nvPr/>
          </p:nvPicPr>
          <p:blipFill>
            <a:blip r:embed="rId2"/>
            <a:stretch>
              <a:fillRect/>
            </a:stretch>
          </p:blipFill>
          <p:spPr>
            <a:xfrm>
              <a:off x="735434" y="476385"/>
              <a:ext cx="906915" cy="331373"/>
            </a:xfrm>
            <a:prstGeom prst="rect">
              <a:avLst/>
            </a:prstGeom>
          </p:spPr>
        </p:pic>
        <p:pic>
          <p:nvPicPr>
            <p:cNvPr id="13" name="Picture 12">
              <a:extLst>
                <a:ext uri="{FF2B5EF4-FFF2-40B4-BE49-F238E27FC236}">
                  <a16:creationId xmlns:a16="http://schemas.microsoft.com/office/drawing/2014/main" id="{D80C9822-8B1B-8245-8700-73AC3544A96A}"/>
                </a:ext>
              </a:extLst>
            </p:cNvPr>
            <p:cNvPicPr>
              <a:picLocks noChangeAspect="1"/>
            </p:cNvPicPr>
            <p:nvPr/>
          </p:nvPicPr>
          <p:blipFill>
            <a:blip r:embed="rId3"/>
            <a:stretch>
              <a:fillRect/>
            </a:stretch>
          </p:blipFill>
          <p:spPr>
            <a:xfrm>
              <a:off x="963996" y="807758"/>
              <a:ext cx="1915869" cy="1842279"/>
            </a:xfrm>
            <a:prstGeom prst="rect">
              <a:avLst/>
            </a:prstGeom>
          </p:spPr>
        </p:pic>
        <p:sp>
          <p:nvSpPr>
            <p:cNvPr id="15" name="Rectangle 14">
              <a:extLst>
                <a:ext uri="{FF2B5EF4-FFF2-40B4-BE49-F238E27FC236}">
                  <a16:creationId xmlns:a16="http://schemas.microsoft.com/office/drawing/2014/main" id="{CB1A0619-03DB-1540-A788-B442764C4073}"/>
                </a:ext>
              </a:extLst>
            </p:cNvPr>
            <p:cNvSpPr/>
            <p:nvPr/>
          </p:nvSpPr>
          <p:spPr>
            <a:xfrm>
              <a:off x="1832109" y="2092817"/>
              <a:ext cx="608438" cy="18030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ntonSans" panose="02000503000000020004" pitchFamily="2" charset="0"/>
                <a:ea typeface="Helvetica Neue" panose="02000503000000020004" pitchFamily="2" charset="0"/>
                <a:cs typeface="Helvetica Neue" panose="02000503000000020004" pitchFamily="2" charset="0"/>
              </a:endParaRPr>
            </a:p>
          </p:txBody>
        </p:sp>
      </p:grpSp>
      <p:grpSp>
        <p:nvGrpSpPr>
          <p:cNvPr id="16" name="Group 15">
            <a:extLst>
              <a:ext uri="{FF2B5EF4-FFF2-40B4-BE49-F238E27FC236}">
                <a16:creationId xmlns:a16="http://schemas.microsoft.com/office/drawing/2014/main" id="{310ECE42-F81D-064C-9B65-CE168D1F73BC}"/>
              </a:ext>
            </a:extLst>
          </p:cNvPr>
          <p:cNvGrpSpPr/>
          <p:nvPr/>
        </p:nvGrpSpPr>
        <p:grpSpPr>
          <a:xfrm>
            <a:off x="2376735" y="2270643"/>
            <a:ext cx="3878044" cy="1975896"/>
            <a:chOff x="2514656" y="1936819"/>
            <a:chExt cx="4457523" cy="2271145"/>
          </a:xfrm>
        </p:grpSpPr>
        <p:pic>
          <p:nvPicPr>
            <p:cNvPr id="17" name="Picture 16">
              <a:extLst>
                <a:ext uri="{FF2B5EF4-FFF2-40B4-BE49-F238E27FC236}">
                  <a16:creationId xmlns:a16="http://schemas.microsoft.com/office/drawing/2014/main" id="{9CC88782-EB08-D447-A28E-0580D4AF7238}"/>
                </a:ext>
              </a:extLst>
            </p:cNvPr>
            <p:cNvPicPr>
              <a:picLocks noChangeAspect="1"/>
            </p:cNvPicPr>
            <p:nvPr/>
          </p:nvPicPr>
          <p:blipFill>
            <a:blip r:embed="rId4"/>
            <a:stretch>
              <a:fillRect/>
            </a:stretch>
          </p:blipFill>
          <p:spPr>
            <a:xfrm>
              <a:off x="2514656" y="1936819"/>
              <a:ext cx="4457523" cy="2271145"/>
            </a:xfrm>
            <a:prstGeom prst="rect">
              <a:avLst/>
            </a:prstGeom>
          </p:spPr>
        </p:pic>
        <p:sp>
          <p:nvSpPr>
            <p:cNvPr id="18" name="Rectangle 17">
              <a:extLst>
                <a:ext uri="{FF2B5EF4-FFF2-40B4-BE49-F238E27FC236}">
                  <a16:creationId xmlns:a16="http://schemas.microsoft.com/office/drawing/2014/main" id="{74DDF887-F00E-D640-A3CD-09EF590A8C0A}"/>
                </a:ext>
              </a:extLst>
            </p:cNvPr>
            <p:cNvSpPr/>
            <p:nvPr/>
          </p:nvSpPr>
          <p:spPr>
            <a:xfrm>
              <a:off x="3628710" y="3156407"/>
              <a:ext cx="1117155" cy="105155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ntonSans" panose="02000503000000020004" pitchFamily="2" charset="0"/>
                <a:ea typeface="Helvetica Neue" panose="02000503000000020004" pitchFamily="2" charset="0"/>
                <a:cs typeface="Helvetica Neue" panose="02000503000000020004" pitchFamily="2" charset="0"/>
              </a:endParaRPr>
            </a:p>
          </p:txBody>
        </p:sp>
      </p:grpSp>
      <p:pic>
        <p:nvPicPr>
          <p:cNvPr id="19" name="Picture 18">
            <a:extLst>
              <a:ext uri="{FF2B5EF4-FFF2-40B4-BE49-F238E27FC236}">
                <a16:creationId xmlns:a16="http://schemas.microsoft.com/office/drawing/2014/main" id="{318C3503-037F-A34B-8542-084E54E9B575}"/>
              </a:ext>
            </a:extLst>
          </p:cNvPr>
          <p:cNvPicPr>
            <a:picLocks noChangeAspect="1"/>
          </p:cNvPicPr>
          <p:nvPr/>
        </p:nvPicPr>
        <p:blipFill>
          <a:blip r:embed="rId5"/>
          <a:stretch>
            <a:fillRect/>
          </a:stretch>
        </p:blipFill>
        <p:spPr>
          <a:xfrm>
            <a:off x="5513113" y="3589256"/>
            <a:ext cx="2560268" cy="1657403"/>
          </a:xfrm>
          <a:prstGeom prst="rect">
            <a:avLst/>
          </a:prstGeom>
          <a:ln>
            <a:solidFill>
              <a:schemeClr val="accent1">
                <a:lumMod val="20000"/>
                <a:lumOff val="80000"/>
              </a:schemeClr>
            </a:solidFill>
          </a:ln>
        </p:spPr>
      </p:pic>
      <p:grpSp>
        <p:nvGrpSpPr>
          <p:cNvPr id="20" name="Group 19">
            <a:extLst>
              <a:ext uri="{FF2B5EF4-FFF2-40B4-BE49-F238E27FC236}">
                <a16:creationId xmlns:a16="http://schemas.microsoft.com/office/drawing/2014/main" id="{4537EB33-EB2C-BA41-8B56-B0BA7BF6B0F5}"/>
              </a:ext>
            </a:extLst>
          </p:cNvPr>
          <p:cNvGrpSpPr/>
          <p:nvPr/>
        </p:nvGrpSpPr>
        <p:grpSpPr>
          <a:xfrm>
            <a:off x="7453914" y="4206154"/>
            <a:ext cx="4245795" cy="2124279"/>
            <a:chOff x="6275245" y="3939644"/>
            <a:chExt cx="4880226" cy="2441701"/>
          </a:xfrm>
        </p:grpSpPr>
        <p:pic>
          <p:nvPicPr>
            <p:cNvPr id="21" name="Picture 20">
              <a:extLst>
                <a:ext uri="{FF2B5EF4-FFF2-40B4-BE49-F238E27FC236}">
                  <a16:creationId xmlns:a16="http://schemas.microsoft.com/office/drawing/2014/main" id="{09FEFEA5-2B05-3347-946D-D1ED55579907}"/>
                </a:ext>
              </a:extLst>
            </p:cNvPr>
            <p:cNvPicPr>
              <a:picLocks noChangeAspect="1"/>
            </p:cNvPicPr>
            <p:nvPr/>
          </p:nvPicPr>
          <p:blipFill>
            <a:blip r:embed="rId6"/>
            <a:stretch>
              <a:fillRect/>
            </a:stretch>
          </p:blipFill>
          <p:spPr>
            <a:xfrm>
              <a:off x="6275245" y="3939644"/>
              <a:ext cx="4880226" cy="2441701"/>
            </a:xfrm>
            <a:prstGeom prst="rect">
              <a:avLst/>
            </a:prstGeom>
          </p:spPr>
        </p:pic>
        <p:sp>
          <p:nvSpPr>
            <p:cNvPr id="22" name="Rectangle 21">
              <a:extLst>
                <a:ext uri="{FF2B5EF4-FFF2-40B4-BE49-F238E27FC236}">
                  <a16:creationId xmlns:a16="http://schemas.microsoft.com/office/drawing/2014/main" id="{3DDF9FF9-8DAB-734C-ACF1-AFB4C66EAF36}"/>
                </a:ext>
              </a:extLst>
            </p:cNvPr>
            <p:cNvSpPr/>
            <p:nvPr/>
          </p:nvSpPr>
          <p:spPr>
            <a:xfrm>
              <a:off x="10522039" y="6147612"/>
              <a:ext cx="425003" cy="23373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ntonSans" panose="02000503000000020004" pitchFamily="2" charset="0"/>
                <a:ea typeface="Helvetica Neue" panose="02000503000000020004" pitchFamily="2" charset="0"/>
                <a:cs typeface="Helvetica Neue" panose="02000503000000020004" pitchFamily="2" charset="0"/>
              </a:endParaRPr>
            </a:p>
          </p:txBody>
        </p:sp>
      </p:grpSp>
    </p:spTree>
    <p:extLst>
      <p:ext uri="{BB962C8B-B14F-4D97-AF65-F5344CB8AC3E}">
        <p14:creationId xmlns:p14="http://schemas.microsoft.com/office/powerpoint/2010/main" val="11941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P 2020 16x9 black">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4" id="{17B3B8BB-DF29-9242-815E-4AC3DBC0C708}" vid="{7CF5299C-2A92-CF42-A4CD-0D6C1A7BE97A}"/>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B23B379449944A8829A9A46B8463E" ma:contentTypeVersion="12" ma:contentTypeDescription="Create a new document." ma:contentTypeScope="" ma:versionID="a5a9cde10d80481aeb491dd52242e3a2">
  <xsd:schema xmlns:xsd="http://www.w3.org/2001/XMLSchema" xmlns:xs="http://www.w3.org/2001/XMLSchema" xmlns:p="http://schemas.microsoft.com/office/2006/metadata/properties" xmlns:ns2="e02f73c4-011a-4cab-8d88-3407c8fe8bf9" xmlns:ns3="e3d514e1-9613-45ed-ae72-cc3ab4b68e53" targetNamespace="http://schemas.microsoft.com/office/2006/metadata/properties" ma:root="true" ma:fieldsID="eaff926e5b07270f7eb5790929444f5a" ns2:_="" ns3:_="">
    <xsd:import namespace="e02f73c4-011a-4cab-8d88-3407c8fe8bf9"/>
    <xsd:import namespace="e3d514e1-9613-45ed-ae72-cc3ab4b68e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f73c4-011a-4cab-8d88-3407c8fe8b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d514e1-9613-45ed-ae72-cc3ab4b68e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C5420A-C3BB-4D12-B584-ECDE502136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f73c4-011a-4cab-8d88-3407c8fe8bf9"/>
    <ds:schemaRef ds:uri="e3d514e1-9613-45ed-ae72-cc3ab4b68e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C1D00C-D380-4A8A-881E-03688FCC3109}">
  <ds:schemaRefs>
    <ds:schemaRef ds:uri="http://purl.org/dc/elements/1.1/"/>
    <ds:schemaRef ds:uri="http://schemas.microsoft.com/office/2006/documentManagement/types"/>
    <ds:schemaRef ds:uri="e02f73c4-011a-4cab-8d88-3407c8fe8bf9"/>
    <ds:schemaRef ds:uri="http://www.w3.org/XML/1998/namespace"/>
    <ds:schemaRef ds:uri="http://purl.org/dc/terms/"/>
    <ds:schemaRef ds:uri="http://schemas.microsoft.com/office/infopath/2007/PartnerControls"/>
    <ds:schemaRef ds:uri="e3d514e1-9613-45ed-ae72-cc3ab4b68e53"/>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98FD485-E434-4109-8170-8E0CFCDC17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SAP 2020 16x9 black</Template>
  <TotalTime>10230</TotalTime>
  <Words>2330</Words>
  <Application>Microsoft Office PowerPoint</Application>
  <PresentationFormat>Custom</PresentationFormat>
  <Paragraphs>214</Paragraphs>
  <Slides>31</Slides>
  <Notes>22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Black</vt:lpstr>
      <vt:lpstr>BentonSans</vt:lpstr>
      <vt:lpstr>Calibri</vt:lpstr>
      <vt:lpstr>Courier New</vt:lpstr>
      <vt:lpstr>Symbol</vt:lpstr>
      <vt:lpstr>Wingdings</vt:lpstr>
      <vt:lpstr>Wingdings</vt:lpstr>
      <vt:lpstr>SAP 2020 16x9 black</vt:lpstr>
      <vt:lpstr>5 Components of Usability </vt:lpstr>
      <vt:lpstr>PowerPoint Presentation</vt:lpstr>
      <vt:lpstr>Disclaimer</vt:lpstr>
      <vt:lpstr>Agenda</vt:lpstr>
      <vt:lpstr>What is Usability?</vt:lpstr>
      <vt:lpstr>Why it matters to us?</vt:lpstr>
      <vt:lpstr>but first..</vt:lpstr>
      <vt:lpstr>Understand User’s Critical Path</vt:lpstr>
      <vt:lpstr>Understand User’s Critical Path</vt:lpstr>
      <vt:lpstr>Efficiency       </vt:lpstr>
      <vt:lpstr>Efficiency       </vt:lpstr>
      <vt:lpstr># 2 - Efficiency  </vt:lpstr>
      <vt:lpstr># 2 - Efficiency        </vt:lpstr>
      <vt:lpstr># 2 - Efficiency        </vt:lpstr>
      <vt:lpstr># 2 - Efficiency        </vt:lpstr>
      <vt:lpstr>Memorability       </vt:lpstr>
      <vt:lpstr>Memorability       </vt:lpstr>
      <vt:lpstr># 3 - Memorability        </vt:lpstr>
      <vt:lpstr># 3 - Memorability        </vt:lpstr>
      <vt:lpstr># 3 - Memorability        </vt:lpstr>
      <vt:lpstr># 3 - Memorability        </vt:lpstr>
      <vt:lpstr># 3 - Memorability        </vt:lpstr>
      <vt:lpstr>Satisfaction       </vt:lpstr>
      <vt:lpstr>Satisfaction       </vt:lpstr>
      <vt:lpstr># 5 - Satisfaction        </vt:lpstr>
      <vt:lpstr># 5 - Satisfaction        </vt:lpstr>
      <vt:lpstr># 5 - Satisfaction        </vt:lpstr>
      <vt:lpstr>CHECKLIST</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creator>Frey, Heiko</dc:creator>
  <cp:keywords>2020/16:9/black</cp:keywords>
  <cp:lastModifiedBy>Lakshmi, Sheena</cp:lastModifiedBy>
  <cp:revision>31</cp:revision>
  <dcterms:created xsi:type="dcterms:W3CDTF">2020-05-14T13:14:05Z</dcterms:created>
  <dcterms:modified xsi:type="dcterms:W3CDTF">2022-05-30T05:36:17Z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0x010100D6CB23B379449944A8829A9A46B8463E</vt:lpwstr>
  </property>
</Properties>
</file>